
<file path=[Content_Types].xml><?xml version="1.0" encoding="utf-8"?>
<Types xmlns="http://schemas.openxmlformats.org/package/2006/content-types">
  <Default Extension="dat" ContentType="text/plain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aaf4a618813341ac" Type="http://schemas.microsoft.com/office/2006/relationships/txt" Target="udata/data.dat"/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handoutMasterIdLst>
    <p:handoutMasterId r:id="rId27"/>
  </p:handoutMasterIdLst>
  <p:sldIdLst>
    <p:sldId id="257" r:id="rId2"/>
    <p:sldId id="265" r:id="rId3"/>
    <p:sldId id="308" r:id="rId4"/>
    <p:sldId id="309" r:id="rId5"/>
    <p:sldId id="310" r:id="rId6"/>
    <p:sldId id="317" r:id="rId7"/>
    <p:sldId id="316" r:id="rId8"/>
    <p:sldId id="311" r:id="rId9"/>
    <p:sldId id="312" r:id="rId10"/>
    <p:sldId id="314" r:id="rId11"/>
    <p:sldId id="315" r:id="rId12"/>
    <p:sldId id="313" r:id="rId13"/>
    <p:sldId id="318" r:id="rId14"/>
    <p:sldId id="319" r:id="rId15"/>
    <p:sldId id="320" r:id="rId16"/>
    <p:sldId id="321" r:id="rId17"/>
    <p:sldId id="322" r:id="rId18"/>
    <p:sldId id="264" r:id="rId19"/>
    <p:sldId id="258" r:id="rId20"/>
    <p:sldId id="259" r:id="rId21"/>
    <p:sldId id="260" r:id="rId22"/>
    <p:sldId id="261" r:id="rId23"/>
    <p:sldId id="307" r:id="rId24"/>
    <p:sldId id="262" r:id="rId2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1BEBF"/>
    <a:srgbClr val="BEBFBF"/>
    <a:srgbClr val="BFBFBF"/>
    <a:srgbClr val="E02219"/>
    <a:srgbClr val="E0221B"/>
    <a:srgbClr val="7F7F7F"/>
    <a:srgbClr val="A5A6A6"/>
    <a:srgbClr val="807F81"/>
    <a:srgbClr val="808080"/>
    <a:srgbClr val="A6A6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85"/>
    <p:restoredTop sz="92727" autoAdjust="0"/>
  </p:normalViewPr>
  <p:slideViewPr>
    <p:cSldViewPr snapToGrid="0" snapToObjects="1">
      <p:cViewPr varScale="1">
        <p:scale>
          <a:sx n="80" d="100"/>
          <a:sy n="80" d="100"/>
        </p:scale>
        <p:origin x="984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43" d="100"/>
          <a:sy n="43" d="100"/>
        </p:scale>
        <p:origin x="1892" y="6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ln w="19050">
              <a:noFill/>
            </a:ln>
          </c:spPr>
          <c:dPt>
            <c:idx val="0"/>
            <c:bubble3D val="0"/>
            <c:spPr>
              <a:solidFill>
                <a:srgbClr val="E0221B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0C19-4CF3-94BF-99B3EA1DA445}"/>
              </c:ext>
            </c:extLst>
          </c:dPt>
          <c:dPt>
            <c:idx val="1"/>
            <c:bubble3D val="0"/>
            <c:spPr>
              <a:solidFill>
                <a:schemeClr val="tx1">
                  <a:lumMod val="65000"/>
                  <a:lumOff val="3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0C19-4CF3-94BF-99B3EA1DA445}"/>
              </c:ext>
            </c:extLst>
          </c:dPt>
          <c:dPt>
            <c:idx val="2"/>
            <c:bubble3D val="0"/>
            <c:spPr>
              <a:solidFill>
                <a:schemeClr val="bg1">
                  <a:lumMod val="5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0C19-4CF3-94BF-99B3EA1DA445}"/>
              </c:ext>
            </c:extLst>
          </c:dPt>
          <c:dPt>
            <c:idx val="3"/>
            <c:bubble3D val="0"/>
            <c:spPr>
              <a:solidFill>
                <a:schemeClr val="bg1">
                  <a:lumMod val="6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0C19-4CF3-94BF-99B3EA1DA445}"/>
              </c:ext>
            </c:extLst>
          </c:dPt>
          <c:cat>
            <c:strRef>
              <c:f>Sheet1!$A$2:$A$5</c:f>
              <c:strCache>
                <c:ptCount val="4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0C19-4CF3-94BF-99B3EA1DA44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</c:legendEntry>
      <c:legendEntry>
        <c:idx val="2"/>
        <c:txPr>
          <a:bodyPr rot="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</c:legendEntry>
      <c:legendEntry>
        <c:idx val="3"/>
        <c:txPr>
          <a:bodyPr rot="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195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5B4D49-7943-CE46-9B03-5D98F122FE1F}" type="datetimeFigureOut">
              <a:rPr kumimoji="1" lang="zh-CN" altLang="en-US" smtClean="0"/>
              <a:t>2022/7/21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5F5D62-4C45-1B4C-96AB-E853A4E2D07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2022/7/21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08973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整数模型通过转换为图结果进行建模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07837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根据前面所介绍的，就可以总结出相应概念</a:t>
            </a:r>
            <a:endParaRPr lang="en-US" altLang="zh-CN" dirty="0"/>
          </a:p>
          <a:p>
            <a:r>
              <a:rPr lang="zh-CN" altLang="en-US" dirty="0"/>
              <a:t>一般类型问题可描述为：</a:t>
            </a:r>
            <a:endParaRPr lang="en-US" altLang="zh-CN" dirty="0"/>
          </a:p>
          <a:p>
            <a:r>
              <a:rPr lang="zh-CN" altLang="en-US" dirty="0"/>
              <a:t>分类：</a:t>
            </a:r>
            <a:r>
              <a:rPr lang="en-US" altLang="zh-CN" dirty="0"/>
              <a:t>P-FJSP</a:t>
            </a:r>
            <a:r>
              <a:rPr lang="zh-CN" altLang="en-US" dirty="0"/>
              <a:t>、</a:t>
            </a:r>
            <a:r>
              <a:rPr lang="en-US" altLang="zh-CN" dirty="0"/>
              <a:t>T-FJSP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16518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遗传算法来源进化思想， 核心观点：适者生存</a:t>
            </a:r>
            <a:endParaRPr lang="en-US" altLang="zh-CN" dirty="0"/>
          </a:p>
          <a:p>
            <a:r>
              <a:rPr lang="zh-CN" altLang="en-US" dirty="0"/>
              <a:t>种群、个体、基因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9383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编码、解码作用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44812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altLang="zh-CN" sz="1800" b="0" i="0" u="none" strike="noStrike" baseline="0" dirty="0">
                <a:latin typeface="AdvGulliv-R"/>
              </a:rPr>
              <a:t>Once the assignments are settled, we have to determine how to</a:t>
            </a:r>
          </a:p>
          <a:p>
            <a:pPr algn="l"/>
            <a:r>
              <a:rPr lang="en-US" altLang="zh-CN" sz="1800" b="0" i="0" u="none" strike="noStrike" baseline="0" dirty="0">
                <a:latin typeface="AdvGulliv-R"/>
              </a:rPr>
              <a:t>sequence the operations on the machines. Obviously, the scheduling</a:t>
            </a:r>
          </a:p>
          <a:p>
            <a:pPr algn="l"/>
            <a:r>
              <a:rPr lang="en-US" altLang="zh-CN" sz="1800" b="0" i="0" u="none" strike="noStrike" baseline="0" dirty="0">
                <a:latin typeface="AdvGulliv-R"/>
              </a:rPr>
              <a:t>is feasible if it respects the precedence constraints among operations</a:t>
            </a:r>
          </a:p>
          <a:p>
            <a:pPr algn="l"/>
            <a:r>
              <a:rPr lang="en-US" altLang="zh-CN" sz="1800" b="0" i="0" u="none" strike="noStrike" baseline="0" dirty="0">
                <a:latin typeface="AdvGulliv-R"/>
              </a:rPr>
              <a:t>of the same job, i.e., operation </a:t>
            </a:r>
            <a:r>
              <a:rPr lang="en-US" altLang="zh-CN" sz="1800" b="0" i="0" u="none" strike="noStrike" baseline="0" dirty="0" err="1">
                <a:latin typeface="AdvGulliv-I"/>
              </a:rPr>
              <a:t>Oij</a:t>
            </a:r>
            <a:r>
              <a:rPr lang="en-US" altLang="zh-CN" sz="1800" b="0" i="0" u="none" strike="noStrike" baseline="0" dirty="0">
                <a:latin typeface="AdvGulliv-I"/>
              </a:rPr>
              <a:t> </a:t>
            </a:r>
            <a:r>
              <a:rPr lang="en-US" altLang="zh-CN" sz="1800" b="0" i="0" u="none" strike="noStrike" baseline="0" dirty="0">
                <a:latin typeface="AdvGulliv-R"/>
              </a:rPr>
              <a:t>cannot be processed before</a:t>
            </a:r>
          </a:p>
          <a:p>
            <a:pPr algn="l"/>
            <a:r>
              <a:rPr lang="en-US" altLang="zh-CN" sz="1800" b="0" i="0" u="none" strike="noStrike" baseline="0" dirty="0">
                <a:latin typeface="AdvGulliv-R"/>
              </a:rPr>
              <a:t>operation </a:t>
            </a:r>
            <a:r>
              <a:rPr lang="en-US" altLang="zh-CN" sz="1800" b="0" i="0" u="none" strike="noStrike" baseline="0" dirty="0">
                <a:latin typeface="AdvGulliv-I"/>
              </a:rPr>
              <a:t>Oi</a:t>
            </a:r>
            <a:r>
              <a:rPr lang="en-US" altLang="zh-CN" sz="1800" b="0" i="0" u="none" strike="noStrike" baseline="0" dirty="0">
                <a:latin typeface="AdvGulliv-R"/>
              </a:rPr>
              <a:t>(</a:t>
            </a:r>
            <a:r>
              <a:rPr lang="en-US" altLang="zh-CN" sz="1800" b="0" i="0" u="none" strike="noStrike" baseline="0" dirty="0">
                <a:latin typeface="AdvGulliv-I"/>
              </a:rPr>
              <a:t>j</a:t>
            </a:r>
            <a:r>
              <a:rPr lang="en-US" altLang="zh-CN" sz="1800" b="0" i="0" u="none" strike="noStrike" baseline="0" dirty="0">
                <a:latin typeface="AdvGulliv-R"/>
              </a:rPr>
              <a:t>+1).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34850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首页调整飞机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3905" cy="685863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8D102047-8462-784F-A3D2-D6A0C6C43E9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文本占位符 12"/>
          <p:cNvSpPr>
            <a:spLocks noGrp="1"/>
          </p:cNvSpPr>
          <p:nvPr>
            <p:ph type="body" sz="quarter" idx="13" hasCustomPrompt="1"/>
          </p:nvPr>
        </p:nvSpPr>
        <p:spPr>
          <a:xfrm>
            <a:off x="156454" y="549179"/>
            <a:ext cx="4080116" cy="499333"/>
          </a:xfrm>
          <a:prstGeom prst="rect">
            <a:avLst/>
          </a:prstGeom>
        </p:spPr>
        <p:txBody>
          <a:bodyPr lIns="90648" tIns="45279" rIns="90648" bIns="45279">
            <a:normAutofit/>
          </a:bodyPr>
          <a:lstStyle>
            <a:lvl1pPr marL="0" indent="0">
              <a:buNone/>
              <a:defRPr sz="2400" b="1" i="0">
                <a:solidFill>
                  <a:srgbClr val="54565A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请在此处添加标题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96453B-D0E9-4BA0-BA4E-684CF4D30BB6}" type="datetime1">
              <a:rPr kumimoji="1" lang="zh-CN" altLang="en-US" smtClean="0"/>
              <a:t>2022/7/21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4FD47BD-53E9-1946-B206-14738ADDAC3F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C298DED-4448-3049-B311-7EA9B906AC8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文本占位符 12">
            <a:extLst>
              <a:ext uri="{FF2B5EF4-FFF2-40B4-BE49-F238E27FC236}">
                <a16:creationId xmlns:a16="http://schemas.microsoft.com/office/drawing/2014/main" id="{2F2FDE17-0D3D-404E-ABE4-745512ACC95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6454" y="549179"/>
            <a:ext cx="4080116" cy="499333"/>
          </a:xfrm>
          <a:prstGeom prst="rect">
            <a:avLst/>
          </a:prstGeom>
        </p:spPr>
        <p:txBody>
          <a:bodyPr lIns="90648" tIns="45279" rIns="90648" bIns="45279">
            <a:normAutofit/>
          </a:bodyPr>
          <a:lstStyle>
            <a:lvl1pPr marL="0" indent="0">
              <a:buNone/>
              <a:defRPr sz="2400" b="1" i="0">
                <a:solidFill>
                  <a:srgbClr val="54565A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请在此处添加标题</a:t>
            </a:r>
          </a:p>
        </p:txBody>
      </p:sp>
    </p:spTree>
    <p:extLst>
      <p:ext uri="{BB962C8B-B14F-4D97-AF65-F5344CB8AC3E}">
        <p14:creationId xmlns:p14="http://schemas.microsoft.com/office/powerpoint/2010/main" val="33269955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9EEB7A-C793-4B0E-A4C3-FABFA39ED35E}" type="datetime1">
              <a:rPr kumimoji="1" lang="zh-CN" altLang="en-US" smtClean="0"/>
              <a:t>2022/7/21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8AEEFD-E745-C54A-A490-316A1C2B3A4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7" r:id="rId3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emf"/><Relationship Id="rId4" Type="http://schemas.openxmlformats.org/officeDocument/2006/relationships/image" Target="../media/image37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0.png"/><Relationship Id="rId18" Type="http://schemas.openxmlformats.org/officeDocument/2006/relationships/image" Target="../media/image55.png"/><Relationship Id="rId26" Type="http://schemas.openxmlformats.org/officeDocument/2006/relationships/image" Target="../media/image63.png"/><Relationship Id="rId39" Type="http://schemas.openxmlformats.org/officeDocument/2006/relationships/image" Target="../media/image76.png"/><Relationship Id="rId21" Type="http://schemas.openxmlformats.org/officeDocument/2006/relationships/image" Target="../media/image58.png"/><Relationship Id="rId34" Type="http://schemas.openxmlformats.org/officeDocument/2006/relationships/image" Target="../media/image71.png"/><Relationship Id="rId42" Type="http://schemas.openxmlformats.org/officeDocument/2006/relationships/image" Target="../media/image79.png"/><Relationship Id="rId47" Type="http://schemas.openxmlformats.org/officeDocument/2006/relationships/image" Target="../media/image84.png"/><Relationship Id="rId50" Type="http://schemas.openxmlformats.org/officeDocument/2006/relationships/image" Target="../media/image87.png"/><Relationship Id="rId55" Type="http://schemas.openxmlformats.org/officeDocument/2006/relationships/image" Target="../media/image92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6" Type="http://schemas.openxmlformats.org/officeDocument/2006/relationships/image" Target="../media/image53.png"/><Relationship Id="rId29" Type="http://schemas.openxmlformats.org/officeDocument/2006/relationships/image" Target="../media/image66.png"/><Relationship Id="rId11" Type="http://schemas.openxmlformats.org/officeDocument/2006/relationships/image" Target="../media/image48.png"/><Relationship Id="rId24" Type="http://schemas.openxmlformats.org/officeDocument/2006/relationships/image" Target="../media/image61.png"/><Relationship Id="rId32" Type="http://schemas.openxmlformats.org/officeDocument/2006/relationships/image" Target="../media/image69.png"/><Relationship Id="rId37" Type="http://schemas.openxmlformats.org/officeDocument/2006/relationships/image" Target="../media/image74.png"/><Relationship Id="rId40" Type="http://schemas.openxmlformats.org/officeDocument/2006/relationships/image" Target="../media/image77.png"/><Relationship Id="rId45" Type="http://schemas.openxmlformats.org/officeDocument/2006/relationships/image" Target="../media/image82.png"/><Relationship Id="rId53" Type="http://schemas.openxmlformats.org/officeDocument/2006/relationships/image" Target="../media/image90.png"/><Relationship Id="rId58" Type="http://schemas.openxmlformats.org/officeDocument/2006/relationships/image" Target="../media/image95.png"/><Relationship Id="rId5" Type="http://schemas.openxmlformats.org/officeDocument/2006/relationships/image" Target="../media/image42.png"/><Relationship Id="rId61" Type="http://schemas.openxmlformats.org/officeDocument/2006/relationships/image" Target="../media/image98.png"/><Relationship Id="rId19" Type="http://schemas.openxmlformats.org/officeDocument/2006/relationships/image" Target="../media/image56.png"/><Relationship Id="rId14" Type="http://schemas.openxmlformats.org/officeDocument/2006/relationships/image" Target="../media/image51.png"/><Relationship Id="rId22" Type="http://schemas.openxmlformats.org/officeDocument/2006/relationships/image" Target="../media/image59.png"/><Relationship Id="rId27" Type="http://schemas.openxmlformats.org/officeDocument/2006/relationships/image" Target="../media/image64.png"/><Relationship Id="rId30" Type="http://schemas.openxmlformats.org/officeDocument/2006/relationships/image" Target="../media/image67.png"/><Relationship Id="rId35" Type="http://schemas.openxmlformats.org/officeDocument/2006/relationships/image" Target="../media/image72.png"/><Relationship Id="rId43" Type="http://schemas.openxmlformats.org/officeDocument/2006/relationships/image" Target="../media/image80.png"/><Relationship Id="rId48" Type="http://schemas.openxmlformats.org/officeDocument/2006/relationships/image" Target="../media/image85.png"/><Relationship Id="rId56" Type="http://schemas.openxmlformats.org/officeDocument/2006/relationships/image" Target="../media/image93.png"/><Relationship Id="rId8" Type="http://schemas.openxmlformats.org/officeDocument/2006/relationships/image" Target="../media/image45.png"/><Relationship Id="rId51" Type="http://schemas.openxmlformats.org/officeDocument/2006/relationships/image" Target="../media/image88.png"/><Relationship Id="rId3" Type="http://schemas.openxmlformats.org/officeDocument/2006/relationships/image" Target="../media/image40.png"/><Relationship Id="rId12" Type="http://schemas.openxmlformats.org/officeDocument/2006/relationships/image" Target="../media/image49.png"/><Relationship Id="rId17" Type="http://schemas.openxmlformats.org/officeDocument/2006/relationships/image" Target="../media/image54.png"/><Relationship Id="rId25" Type="http://schemas.openxmlformats.org/officeDocument/2006/relationships/image" Target="../media/image62.png"/><Relationship Id="rId33" Type="http://schemas.openxmlformats.org/officeDocument/2006/relationships/image" Target="../media/image70.png"/><Relationship Id="rId38" Type="http://schemas.openxmlformats.org/officeDocument/2006/relationships/image" Target="../media/image75.png"/><Relationship Id="rId46" Type="http://schemas.openxmlformats.org/officeDocument/2006/relationships/image" Target="../media/image83.png"/><Relationship Id="rId59" Type="http://schemas.openxmlformats.org/officeDocument/2006/relationships/image" Target="../media/image96.png"/><Relationship Id="rId20" Type="http://schemas.openxmlformats.org/officeDocument/2006/relationships/image" Target="../media/image57.png"/><Relationship Id="rId41" Type="http://schemas.openxmlformats.org/officeDocument/2006/relationships/image" Target="../media/image78.png"/><Relationship Id="rId54" Type="http://schemas.openxmlformats.org/officeDocument/2006/relationships/image" Target="../media/image91.png"/><Relationship Id="rId6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15" Type="http://schemas.openxmlformats.org/officeDocument/2006/relationships/image" Target="../media/image52.png"/><Relationship Id="rId23" Type="http://schemas.openxmlformats.org/officeDocument/2006/relationships/image" Target="../media/image60.png"/><Relationship Id="rId28" Type="http://schemas.openxmlformats.org/officeDocument/2006/relationships/image" Target="../media/image65.png"/><Relationship Id="rId36" Type="http://schemas.openxmlformats.org/officeDocument/2006/relationships/image" Target="../media/image73.png"/><Relationship Id="rId49" Type="http://schemas.openxmlformats.org/officeDocument/2006/relationships/image" Target="../media/image86.png"/><Relationship Id="rId57" Type="http://schemas.openxmlformats.org/officeDocument/2006/relationships/image" Target="../media/image94.png"/><Relationship Id="rId10" Type="http://schemas.openxmlformats.org/officeDocument/2006/relationships/image" Target="../media/image47.png"/><Relationship Id="rId31" Type="http://schemas.openxmlformats.org/officeDocument/2006/relationships/image" Target="../media/image68.png"/><Relationship Id="rId44" Type="http://schemas.openxmlformats.org/officeDocument/2006/relationships/image" Target="../media/image81.png"/><Relationship Id="rId52" Type="http://schemas.openxmlformats.org/officeDocument/2006/relationships/image" Target="../media/image89.png"/><Relationship Id="rId60" Type="http://schemas.openxmlformats.org/officeDocument/2006/relationships/image" Target="../media/image97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eg"/><Relationship Id="rId2" Type="http://schemas.openxmlformats.org/officeDocument/2006/relationships/image" Target="../media/image100.jpe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gi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13" Type="http://schemas.openxmlformats.org/officeDocument/2006/relationships/image" Target="../media/image18.jpeg"/><Relationship Id="rId3" Type="http://schemas.openxmlformats.org/officeDocument/2006/relationships/image" Target="../media/image8.jpeg"/><Relationship Id="rId7" Type="http://schemas.openxmlformats.org/officeDocument/2006/relationships/image" Target="../media/image12.jpeg"/><Relationship Id="rId12" Type="http://schemas.openxmlformats.org/officeDocument/2006/relationships/image" Target="../media/image17.jpeg"/><Relationship Id="rId2" Type="http://schemas.openxmlformats.org/officeDocument/2006/relationships/image" Target="../media/image7.png"/><Relationship Id="rId16" Type="http://schemas.openxmlformats.org/officeDocument/2006/relationships/image" Target="../media/image21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jpeg"/><Relationship Id="rId11" Type="http://schemas.openxmlformats.org/officeDocument/2006/relationships/image" Target="../media/image16.jpeg"/><Relationship Id="rId5" Type="http://schemas.openxmlformats.org/officeDocument/2006/relationships/image" Target="../media/image10.jpeg"/><Relationship Id="rId15" Type="http://schemas.openxmlformats.org/officeDocument/2006/relationships/image" Target="../media/image20.jpeg"/><Relationship Id="rId10" Type="http://schemas.openxmlformats.org/officeDocument/2006/relationships/image" Target="../media/image15.jpeg"/><Relationship Id="rId4" Type="http://schemas.openxmlformats.org/officeDocument/2006/relationships/image" Target="../media/image9.jpeg"/><Relationship Id="rId9" Type="http://schemas.openxmlformats.org/officeDocument/2006/relationships/image" Target="../media/image14.jpeg"/><Relationship Id="rId14" Type="http://schemas.openxmlformats.org/officeDocument/2006/relationships/image" Target="../media/image19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0.png"/><Relationship Id="rId4" Type="http://schemas.openxmlformats.org/officeDocument/2006/relationships/image" Target="../media/image2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415529" y="1736888"/>
            <a:ext cx="35861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遗传算法求解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415529" y="2696259"/>
            <a:ext cx="53115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ntinghei SC Demibold" panose="02000000000000000000" charset="-122"/>
              </a:rPr>
              <a:t>柔性作业车间调度问题</a:t>
            </a:r>
          </a:p>
        </p:txBody>
      </p:sp>
      <p:sp>
        <p:nvSpPr>
          <p:cNvPr id="11" name="矩形 10"/>
          <p:cNvSpPr/>
          <p:nvPr/>
        </p:nvSpPr>
        <p:spPr>
          <a:xfrm>
            <a:off x="651072" y="3819481"/>
            <a:ext cx="1169894" cy="80683"/>
          </a:xfrm>
          <a:prstGeom prst="rect">
            <a:avLst/>
          </a:prstGeom>
          <a:solidFill>
            <a:srgbClr val="B1B9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33224" y="4854508"/>
            <a:ext cx="43465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rgbClr val="8B8F9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分享人：夏春浩</a:t>
            </a:r>
            <a:endParaRPr lang="en-US" altLang="zh-CN" sz="1600" dirty="0">
              <a:solidFill>
                <a:srgbClr val="8B8F9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rgbClr val="8B8F9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部   门：运营</a:t>
            </a:r>
            <a:r>
              <a:rPr lang="en-US" altLang="zh-CN" sz="1600" dirty="0">
                <a:solidFill>
                  <a:srgbClr val="8B8F9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lang="zh-CN" altLang="en-US" sz="1600" dirty="0">
                <a:solidFill>
                  <a:srgbClr val="8B8F9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算法部</a:t>
            </a:r>
            <a:endParaRPr lang="en-US" altLang="zh-CN" sz="1600" dirty="0">
              <a:solidFill>
                <a:srgbClr val="8B8F9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rgbClr val="8B8F9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   间：</a:t>
            </a:r>
            <a:r>
              <a:rPr lang="en-US" altLang="zh-CN" sz="1600" dirty="0">
                <a:solidFill>
                  <a:srgbClr val="8B8F9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2022-07-22</a:t>
            </a:r>
            <a:endParaRPr lang="zh-CN" altLang="en-US" sz="1600" dirty="0">
              <a:solidFill>
                <a:srgbClr val="8B8F9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7" name="直线连接符 16"/>
          <p:cNvCxnSpPr/>
          <p:nvPr/>
        </p:nvCxnSpPr>
        <p:spPr>
          <a:xfrm>
            <a:off x="1594688" y="3887599"/>
            <a:ext cx="2593057" cy="0"/>
          </a:xfrm>
          <a:prstGeom prst="line">
            <a:avLst/>
          </a:prstGeom>
          <a:ln w="25400">
            <a:solidFill>
              <a:srgbClr val="B1B9C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65BB4F47-0544-BD47-956C-40A921F7CF37}"/>
              </a:ext>
            </a:extLst>
          </p:cNvPr>
          <p:cNvSpPr/>
          <p:nvPr/>
        </p:nvSpPr>
        <p:spPr>
          <a:xfrm>
            <a:off x="153793" y="527381"/>
            <a:ext cx="212269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遗传算法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(GA)</a:t>
            </a:r>
            <a:endParaRPr lang="en-GB" altLang="zh-CN" sz="2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BD4723F-07A3-E9F5-1A65-BD24B11CEBF2}"/>
              </a:ext>
            </a:extLst>
          </p:cNvPr>
          <p:cNvSpPr txBox="1"/>
          <p:nvPr/>
        </p:nvSpPr>
        <p:spPr>
          <a:xfrm>
            <a:off x="606676" y="1171575"/>
            <a:ext cx="2498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初始解生成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855C75D-6A2E-57B5-021D-2984A35166DC}"/>
              </a:ext>
            </a:extLst>
          </p:cNvPr>
          <p:cNvSpPr txBox="1"/>
          <p:nvPr/>
        </p:nvSpPr>
        <p:spPr>
          <a:xfrm>
            <a:off x="538177" y="2012238"/>
            <a:ext cx="3476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1) global selection(60%)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134AC49-932D-11A6-627B-141A9564C0C1}"/>
              </a:ext>
            </a:extLst>
          </p:cNvPr>
          <p:cNvSpPr txBox="1"/>
          <p:nvPr/>
        </p:nvSpPr>
        <p:spPr>
          <a:xfrm>
            <a:off x="6838950" y="2012238"/>
            <a:ext cx="3476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2) local selection(30%)</a:t>
            </a:r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71422CD9-9BE7-2F9C-3586-FFBC12AD8A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49" y="2748765"/>
            <a:ext cx="5246402" cy="190171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FFE376D9-C971-D176-ACC8-32DDC2E14F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598456"/>
            <a:ext cx="5945823" cy="2202333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B70DDE55-AC16-452A-7C12-811E92C7532F}"/>
              </a:ext>
            </a:extLst>
          </p:cNvPr>
          <p:cNvSpPr txBox="1"/>
          <p:nvPr/>
        </p:nvSpPr>
        <p:spPr>
          <a:xfrm>
            <a:off x="538177" y="5222163"/>
            <a:ext cx="3476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3) random selection(10%)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611863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65BB4F47-0544-BD47-956C-40A921F7CF37}"/>
              </a:ext>
            </a:extLst>
          </p:cNvPr>
          <p:cNvSpPr/>
          <p:nvPr/>
        </p:nvSpPr>
        <p:spPr>
          <a:xfrm>
            <a:off x="153793" y="527381"/>
            <a:ext cx="212269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遗传算法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(GA)</a:t>
            </a:r>
            <a:endParaRPr lang="en-GB" altLang="zh-CN" sz="2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B347F4C-13F7-C866-6CE3-043E34D8ADB0}"/>
              </a:ext>
            </a:extLst>
          </p:cNvPr>
          <p:cNvSpPr txBox="1"/>
          <p:nvPr/>
        </p:nvSpPr>
        <p:spPr>
          <a:xfrm>
            <a:off x="606676" y="1171575"/>
            <a:ext cx="2498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选择算子</a:t>
            </a:r>
          </a:p>
        </p:txBody>
      </p:sp>
      <p:sp>
        <p:nvSpPr>
          <p:cNvPr id="3" name="流程图: 接点 2">
            <a:extLst>
              <a:ext uri="{FF2B5EF4-FFF2-40B4-BE49-F238E27FC236}">
                <a16:creationId xmlns:a16="http://schemas.microsoft.com/office/drawing/2014/main" id="{524EF7F8-E9E8-2B7B-587B-F9322D664F00}"/>
              </a:ext>
            </a:extLst>
          </p:cNvPr>
          <p:cNvSpPr/>
          <p:nvPr/>
        </p:nvSpPr>
        <p:spPr>
          <a:xfrm>
            <a:off x="1647824" y="2305050"/>
            <a:ext cx="2238375" cy="224790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5C61248-131C-2BBD-9482-EFC1A18B0D6C}"/>
              </a:ext>
            </a:extLst>
          </p:cNvPr>
          <p:cNvSpPr txBox="1"/>
          <p:nvPr/>
        </p:nvSpPr>
        <p:spPr>
          <a:xfrm>
            <a:off x="2009042" y="4943475"/>
            <a:ext cx="1515937" cy="3736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上一代种群</a:t>
            </a:r>
          </a:p>
        </p:txBody>
      </p:sp>
      <p:sp>
        <p:nvSpPr>
          <p:cNvPr id="8" name="箭头: 右 7">
            <a:extLst>
              <a:ext uri="{FF2B5EF4-FFF2-40B4-BE49-F238E27FC236}">
                <a16:creationId xmlns:a16="http://schemas.microsoft.com/office/drawing/2014/main" id="{78ED3AB4-5EFB-80CE-CDC6-B7FBCFFD6D0A}"/>
              </a:ext>
            </a:extLst>
          </p:cNvPr>
          <p:cNvSpPr/>
          <p:nvPr/>
        </p:nvSpPr>
        <p:spPr>
          <a:xfrm>
            <a:off x="5010150" y="3429000"/>
            <a:ext cx="1200150" cy="4286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79453F3-DB75-7F94-4D84-EF136AF9378F}"/>
              </a:ext>
            </a:extLst>
          </p:cNvPr>
          <p:cNvSpPr txBox="1"/>
          <p:nvPr/>
        </p:nvSpPr>
        <p:spPr>
          <a:xfrm>
            <a:off x="5010150" y="2847975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选择算子</a:t>
            </a: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45069F52-D914-AC51-6D42-A7FF4B164D6F}"/>
              </a:ext>
            </a:extLst>
          </p:cNvPr>
          <p:cNvSpPr/>
          <p:nvPr/>
        </p:nvSpPr>
        <p:spPr>
          <a:xfrm>
            <a:off x="7191375" y="2847975"/>
            <a:ext cx="2533650" cy="13525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C75C4C3-8368-3869-DD78-3434F62F7367}"/>
              </a:ext>
            </a:extLst>
          </p:cNvPr>
          <p:cNvSpPr txBox="1"/>
          <p:nvPr/>
        </p:nvSpPr>
        <p:spPr>
          <a:xfrm>
            <a:off x="7943851" y="4857750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进化池</a:t>
            </a:r>
          </a:p>
        </p:txBody>
      </p:sp>
    </p:spTree>
    <p:extLst>
      <p:ext uri="{BB962C8B-B14F-4D97-AF65-F5344CB8AC3E}">
        <p14:creationId xmlns:p14="http://schemas.microsoft.com/office/powerpoint/2010/main" val="29999619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65BB4F47-0544-BD47-956C-40A921F7CF37}"/>
              </a:ext>
            </a:extLst>
          </p:cNvPr>
          <p:cNvSpPr/>
          <p:nvPr/>
        </p:nvSpPr>
        <p:spPr>
          <a:xfrm>
            <a:off x="153793" y="527381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实例应用</a:t>
            </a:r>
            <a:endParaRPr lang="en-GB" altLang="zh-CN" sz="2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BD84B6D-9FA4-2D20-829E-DA54E69AD9D5}"/>
              </a:ext>
            </a:extLst>
          </p:cNvPr>
          <p:cNvSpPr txBox="1"/>
          <p:nvPr/>
        </p:nvSpPr>
        <p:spPr>
          <a:xfrm>
            <a:off x="896293" y="1267485"/>
            <a:ext cx="5178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结果对比</a:t>
            </a:r>
          </a:p>
        </p:txBody>
      </p:sp>
    </p:spTree>
    <p:extLst>
      <p:ext uri="{BB962C8B-B14F-4D97-AF65-F5344CB8AC3E}">
        <p14:creationId xmlns:p14="http://schemas.microsoft.com/office/powerpoint/2010/main" val="15940997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65BB4F47-0544-BD47-956C-40A921F7CF37}"/>
              </a:ext>
            </a:extLst>
          </p:cNvPr>
          <p:cNvSpPr/>
          <p:nvPr/>
        </p:nvSpPr>
        <p:spPr>
          <a:xfrm>
            <a:off x="153793" y="527381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实例应用</a:t>
            </a:r>
            <a:endParaRPr lang="en-GB" altLang="zh-CN" sz="2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05758" y="1249378"/>
            <a:ext cx="5432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改造算法进行求解</a:t>
            </a:r>
          </a:p>
        </p:txBody>
      </p:sp>
    </p:spTree>
    <p:extLst>
      <p:ext uri="{BB962C8B-B14F-4D97-AF65-F5344CB8AC3E}">
        <p14:creationId xmlns:p14="http://schemas.microsoft.com/office/powerpoint/2010/main" val="16958960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65BB4F47-0544-BD47-956C-40A921F7CF37}"/>
              </a:ext>
            </a:extLst>
          </p:cNvPr>
          <p:cNvSpPr/>
          <p:nvPr/>
        </p:nvSpPr>
        <p:spPr>
          <a:xfrm>
            <a:off x="153793" y="527381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实例应用</a:t>
            </a:r>
            <a:endParaRPr lang="en-GB" altLang="zh-CN" sz="2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05758" y="1249378"/>
            <a:ext cx="5432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改造算法进行求解</a:t>
            </a:r>
          </a:p>
        </p:txBody>
      </p:sp>
    </p:spTree>
    <p:extLst>
      <p:ext uri="{BB962C8B-B14F-4D97-AF65-F5344CB8AC3E}">
        <p14:creationId xmlns:p14="http://schemas.microsoft.com/office/powerpoint/2010/main" val="4112397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65BB4F47-0544-BD47-956C-40A921F7CF37}"/>
              </a:ext>
            </a:extLst>
          </p:cNvPr>
          <p:cNvSpPr/>
          <p:nvPr/>
        </p:nvSpPr>
        <p:spPr>
          <a:xfrm>
            <a:off x="153793" y="527381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实例应用</a:t>
            </a:r>
            <a:endParaRPr lang="en-GB" altLang="zh-CN" sz="2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05758" y="1249378"/>
            <a:ext cx="5432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改造算法进行求解</a:t>
            </a:r>
          </a:p>
        </p:txBody>
      </p:sp>
    </p:spTree>
    <p:extLst>
      <p:ext uri="{BB962C8B-B14F-4D97-AF65-F5344CB8AC3E}">
        <p14:creationId xmlns:p14="http://schemas.microsoft.com/office/powerpoint/2010/main" val="16613800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65BB4F47-0544-BD47-956C-40A921F7CF37}"/>
              </a:ext>
            </a:extLst>
          </p:cNvPr>
          <p:cNvSpPr/>
          <p:nvPr/>
        </p:nvSpPr>
        <p:spPr>
          <a:xfrm>
            <a:off x="153793" y="527381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实例应用</a:t>
            </a:r>
            <a:endParaRPr lang="en-GB" altLang="zh-CN" sz="2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05758" y="1249378"/>
            <a:ext cx="5432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改造算法进行求解</a:t>
            </a:r>
          </a:p>
        </p:txBody>
      </p:sp>
    </p:spTree>
    <p:extLst>
      <p:ext uri="{BB962C8B-B14F-4D97-AF65-F5344CB8AC3E}">
        <p14:creationId xmlns:p14="http://schemas.microsoft.com/office/powerpoint/2010/main" val="39527002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65BB4F47-0544-BD47-956C-40A921F7CF37}"/>
              </a:ext>
            </a:extLst>
          </p:cNvPr>
          <p:cNvSpPr/>
          <p:nvPr/>
        </p:nvSpPr>
        <p:spPr>
          <a:xfrm>
            <a:off x="153793" y="527381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实例应用</a:t>
            </a:r>
            <a:endParaRPr lang="en-GB" altLang="zh-CN" sz="2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05758" y="1249378"/>
            <a:ext cx="5432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改造算法进行求解</a:t>
            </a:r>
          </a:p>
        </p:txBody>
      </p:sp>
    </p:spTree>
    <p:extLst>
      <p:ext uri="{BB962C8B-B14F-4D97-AF65-F5344CB8AC3E}">
        <p14:creationId xmlns:p14="http://schemas.microsoft.com/office/powerpoint/2010/main" val="25134656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519942" y="1377888"/>
            <a:ext cx="11190093" cy="1076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1600" dirty="0">
                <a:solidFill>
                  <a:srgbClr val="8B8F9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处添加主题，此处为内容文字，请在此处添加主题，此处为内容文字，请在此处添加主题，此处为内容文字，请在此处添加主题，此处为内容文字，请在此处添加主题，此处为内容文字，请在此处添加主题，此处为内容文字，请在此处添加主题，此处为内容文字，请在此处添加主题，此处为内容文字，请在此处添加主题，此处为内容文字，请在此处添加主题，此处为内容文字</a:t>
            </a:r>
          </a:p>
        </p:txBody>
      </p:sp>
      <p:sp>
        <p:nvSpPr>
          <p:cNvPr id="8" name="圆角矩形 7"/>
          <p:cNvSpPr/>
          <p:nvPr/>
        </p:nvSpPr>
        <p:spPr>
          <a:xfrm>
            <a:off x="584583" y="2706136"/>
            <a:ext cx="2598160" cy="3394661"/>
          </a:xfrm>
          <a:prstGeom prst="roundRect">
            <a:avLst>
              <a:gd name="adj" fmla="val 7843"/>
            </a:avLst>
          </a:prstGeom>
          <a:solidFill>
            <a:schemeClr val="bg1"/>
          </a:solidFill>
          <a:ln>
            <a:solidFill>
              <a:srgbClr val="8B8F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707027" y="4446044"/>
            <a:ext cx="235327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此处为内容文字，请在此处添加主题，此处为内容文字，请在此处添加主题，此处为内容文字，请在此处添加主题，此处为内容文字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807398" y="5572725"/>
            <a:ext cx="1142277" cy="317101"/>
          </a:xfrm>
          <a:prstGeom prst="roundRect">
            <a:avLst>
              <a:gd name="adj" fmla="val 50000"/>
            </a:avLst>
          </a:prstGeom>
          <a:solidFill>
            <a:srgbClr val="E022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922663" y="5611395"/>
            <a:ext cx="91563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FIND MORE</a:t>
            </a:r>
            <a:endParaRPr lang="zh-CN" altLang="en-US" sz="1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圆角矩形 23"/>
          <p:cNvSpPr/>
          <p:nvPr/>
        </p:nvSpPr>
        <p:spPr>
          <a:xfrm>
            <a:off x="3405558" y="2706136"/>
            <a:ext cx="2598160" cy="3394661"/>
          </a:xfrm>
          <a:prstGeom prst="roundRect">
            <a:avLst>
              <a:gd name="adj" fmla="val 7843"/>
            </a:avLst>
          </a:prstGeom>
          <a:solidFill>
            <a:schemeClr val="bg1"/>
          </a:solidFill>
          <a:ln>
            <a:solidFill>
              <a:srgbClr val="8B8F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3528002" y="4446044"/>
            <a:ext cx="235327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此处为内容文字，请在此处添加主题，此处为内容文字，请在此处添加主题，此处为内容文字，请在此处添加主题，此处为内容文字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圆角矩形 25"/>
          <p:cNvSpPr/>
          <p:nvPr/>
        </p:nvSpPr>
        <p:spPr>
          <a:xfrm>
            <a:off x="3628373" y="5572725"/>
            <a:ext cx="1142277" cy="317101"/>
          </a:xfrm>
          <a:prstGeom prst="roundRect">
            <a:avLst>
              <a:gd name="adj" fmla="val 50000"/>
            </a:avLst>
          </a:prstGeom>
          <a:solidFill>
            <a:srgbClr val="E022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3743638" y="5611395"/>
            <a:ext cx="91563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FIND MORE</a:t>
            </a:r>
            <a:endParaRPr lang="zh-CN" altLang="en-US" sz="1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圆角矩形 47"/>
          <p:cNvSpPr/>
          <p:nvPr/>
        </p:nvSpPr>
        <p:spPr>
          <a:xfrm>
            <a:off x="6226533" y="2706136"/>
            <a:ext cx="2598160" cy="3394661"/>
          </a:xfrm>
          <a:prstGeom prst="roundRect">
            <a:avLst>
              <a:gd name="adj" fmla="val 7843"/>
            </a:avLst>
          </a:prstGeom>
          <a:solidFill>
            <a:schemeClr val="bg1"/>
          </a:solidFill>
          <a:ln>
            <a:solidFill>
              <a:srgbClr val="8B8F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6348977" y="4446044"/>
            <a:ext cx="235327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此处为内容文字，请在此处添加主题，此处为内容文字，请在此处添加主题，此处为内容文字，请在此处添加主题，此处为内容文字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圆角矩形 49"/>
          <p:cNvSpPr/>
          <p:nvPr/>
        </p:nvSpPr>
        <p:spPr>
          <a:xfrm>
            <a:off x="6449348" y="5572725"/>
            <a:ext cx="1142277" cy="317101"/>
          </a:xfrm>
          <a:prstGeom prst="roundRect">
            <a:avLst>
              <a:gd name="adj" fmla="val 50000"/>
            </a:avLst>
          </a:prstGeom>
          <a:solidFill>
            <a:srgbClr val="E022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6564613" y="5611395"/>
            <a:ext cx="91563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FIND MORE</a:t>
            </a:r>
            <a:endParaRPr lang="zh-CN" altLang="en-US" sz="1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6" name="圆角矩形 55"/>
          <p:cNvSpPr/>
          <p:nvPr/>
        </p:nvSpPr>
        <p:spPr>
          <a:xfrm>
            <a:off x="9047232" y="2703321"/>
            <a:ext cx="2598160" cy="3399148"/>
          </a:xfrm>
          <a:prstGeom prst="roundRect">
            <a:avLst>
              <a:gd name="adj" fmla="val 7843"/>
            </a:avLst>
          </a:prstGeom>
          <a:solidFill>
            <a:schemeClr val="bg1"/>
          </a:solidFill>
          <a:ln>
            <a:solidFill>
              <a:srgbClr val="8B8F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9169676" y="4447716"/>
            <a:ext cx="235327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此处为内容文字，请在此处添加主题，此处为内容文字，请在此处添加主题，此处为内容文字，请在此处添加主题，此处为内容文字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8" name="圆角矩形 57"/>
          <p:cNvSpPr/>
          <p:nvPr/>
        </p:nvSpPr>
        <p:spPr>
          <a:xfrm>
            <a:off x="9270047" y="5573978"/>
            <a:ext cx="1142277" cy="317520"/>
          </a:xfrm>
          <a:prstGeom prst="roundRect">
            <a:avLst>
              <a:gd name="adj" fmla="val 50000"/>
            </a:avLst>
          </a:prstGeom>
          <a:solidFill>
            <a:srgbClr val="E022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9385312" y="5613067"/>
            <a:ext cx="91563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FIND MORE</a:t>
            </a:r>
            <a:endParaRPr lang="zh-CN" altLang="en-US" sz="1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6" name="组合 65"/>
          <p:cNvGrpSpPr/>
          <p:nvPr/>
        </p:nvGrpSpPr>
        <p:grpSpPr>
          <a:xfrm>
            <a:off x="584583" y="2706136"/>
            <a:ext cx="921269" cy="393345"/>
            <a:chOff x="618873" y="2706136"/>
            <a:chExt cx="921269" cy="393345"/>
          </a:xfrm>
        </p:grpSpPr>
        <p:sp>
          <p:nvSpPr>
            <p:cNvPr id="20" name="圆角矩形 19"/>
            <p:cNvSpPr/>
            <p:nvPr/>
          </p:nvSpPr>
          <p:spPr>
            <a:xfrm>
              <a:off x="618873" y="2706136"/>
              <a:ext cx="793952" cy="393345"/>
            </a:xfrm>
            <a:prstGeom prst="roundRect">
              <a:avLst>
                <a:gd name="adj" fmla="val 50000"/>
              </a:avLst>
            </a:prstGeom>
            <a:solidFill>
              <a:srgbClr val="3E78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618873" y="2850049"/>
              <a:ext cx="878830" cy="249432"/>
            </a:xfrm>
            <a:prstGeom prst="rect">
              <a:avLst/>
            </a:prstGeom>
            <a:solidFill>
              <a:srgbClr val="3E78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1036046" y="2712376"/>
              <a:ext cx="504096" cy="322893"/>
            </a:xfrm>
            <a:prstGeom prst="rect">
              <a:avLst/>
            </a:prstGeom>
            <a:solidFill>
              <a:srgbClr val="3E78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5" name="圆角矩形 64"/>
            <p:cNvSpPr/>
            <p:nvPr/>
          </p:nvSpPr>
          <p:spPr>
            <a:xfrm>
              <a:off x="1217070" y="2986124"/>
              <a:ext cx="323072" cy="113357"/>
            </a:xfrm>
            <a:prstGeom prst="roundRect">
              <a:avLst>
                <a:gd name="adj" fmla="val 50000"/>
              </a:avLst>
            </a:prstGeom>
            <a:solidFill>
              <a:srgbClr val="3E78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7" name="组合 66"/>
          <p:cNvGrpSpPr/>
          <p:nvPr/>
        </p:nvGrpSpPr>
        <p:grpSpPr>
          <a:xfrm>
            <a:off x="3408407" y="2706136"/>
            <a:ext cx="921269" cy="393345"/>
            <a:chOff x="618873" y="2706136"/>
            <a:chExt cx="921269" cy="393345"/>
          </a:xfrm>
        </p:grpSpPr>
        <p:sp>
          <p:nvSpPr>
            <p:cNvPr id="68" name="圆角矩形 67"/>
            <p:cNvSpPr/>
            <p:nvPr/>
          </p:nvSpPr>
          <p:spPr>
            <a:xfrm>
              <a:off x="618873" y="2706136"/>
              <a:ext cx="793952" cy="393345"/>
            </a:xfrm>
            <a:prstGeom prst="roundRect">
              <a:avLst>
                <a:gd name="adj" fmla="val 50000"/>
              </a:avLst>
            </a:prstGeom>
            <a:solidFill>
              <a:srgbClr val="3E78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9" name="矩形 68"/>
            <p:cNvSpPr/>
            <p:nvPr/>
          </p:nvSpPr>
          <p:spPr>
            <a:xfrm>
              <a:off x="618873" y="2850049"/>
              <a:ext cx="878830" cy="249432"/>
            </a:xfrm>
            <a:prstGeom prst="rect">
              <a:avLst/>
            </a:prstGeom>
            <a:solidFill>
              <a:srgbClr val="3E78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0" name="矩形 69"/>
            <p:cNvSpPr/>
            <p:nvPr/>
          </p:nvSpPr>
          <p:spPr>
            <a:xfrm>
              <a:off x="1036046" y="2712376"/>
              <a:ext cx="504096" cy="322893"/>
            </a:xfrm>
            <a:prstGeom prst="rect">
              <a:avLst/>
            </a:prstGeom>
            <a:solidFill>
              <a:srgbClr val="3E78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1" name="圆角矩形 70"/>
            <p:cNvSpPr/>
            <p:nvPr/>
          </p:nvSpPr>
          <p:spPr>
            <a:xfrm>
              <a:off x="1217070" y="2986124"/>
              <a:ext cx="323072" cy="113357"/>
            </a:xfrm>
            <a:prstGeom prst="roundRect">
              <a:avLst>
                <a:gd name="adj" fmla="val 50000"/>
              </a:avLst>
            </a:prstGeom>
            <a:solidFill>
              <a:srgbClr val="3E78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2" name="组合 71"/>
          <p:cNvGrpSpPr/>
          <p:nvPr/>
        </p:nvGrpSpPr>
        <p:grpSpPr>
          <a:xfrm>
            <a:off x="6228551" y="2703321"/>
            <a:ext cx="921269" cy="393345"/>
            <a:chOff x="618873" y="2706136"/>
            <a:chExt cx="921269" cy="393345"/>
          </a:xfrm>
        </p:grpSpPr>
        <p:sp>
          <p:nvSpPr>
            <p:cNvPr id="73" name="圆角矩形 72"/>
            <p:cNvSpPr/>
            <p:nvPr/>
          </p:nvSpPr>
          <p:spPr>
            <a:xfrm>
              <a:off x="618873" y="2706136"/>
              <a:ext cx="793952" cy="393345"/>
            </a:xfrm>
            <a:prstGeom prst="roundRect">
              <a:avLst>
                <a:gd name="adj" fmla="val 50000"/>
              </a:avLst>
            </a:prstGeom>
            <a:solidFill>
              <a:srgbClr val="3E78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4" name="矩形 73"/>
            <p:cNvSpPr/>
            <p:nvPr/>
          </p:nvSpPr>
          <p:spPr>
            <a:xfrm>
              <a:off x="618873" y="2850049"/>
              <a:ext cx="878830" cy="249432"/>
            </a:xfrm>
            <a:prstGeom prst="rect">
              <a:avLst/>
            </a:prstGeom>
            <a:solidFill>
              <a:srgbClr val="3E78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5" name="矩形 74"/>
            <p:cNvSpPr/>
            <p:nvPr/>
          </p:nvSpPr>
          <p:spPr>
            <a:xfrm>
              <a:off x="1036046" y="2712376"/>
              <a:ext cx="504096" cy="322893"/>
            </a:xfrm>
            <a:prstGeom prst="rect">
              <a:avLst/>
            </a:prstGeom>
            <a:solidFill>
              <a:srgbClr val="3E78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6" name="圆角矩形 75"/>
            <p:cNvSpPr/>
            <p:nvPr/>
          </p:nvSpPr>
          <p:spPr>
            <a:xfrm>
              <a:off x="1217070" y="2986124"/>
              <a:ext cx="323072" cy="113357"/>
            </a:xfrm>
            <a:prstGeom prst="roundRect">
              <a:avLst>
                <a:gd name="adj" fmla="val 50000"/>
              </a:avLst>
            </a:prstGeom>
            <a:solidFill>
              <a:srgbClr val="3E78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7" name="组合 76"/>
          <p:cNvGrpSpPr/>
          <p:nvPr/>
        </p:nvGrpSpPr>
        <p:grpSpPr>
          <a:xfrm>
            <a:off x="9047232" y="2703321"/>
            <a:ext cx="921269" cy="393345"/>
            <a:chOff x="618873" y="2706136"/>
            <a:chExt cx="921269" cy="393345"/>
          </a:xfrm>
        </p:grpSpPr>
        <p:sp>
          <p:nvSpPr>
            <p:cNvPr id="78" name="圆角矩形 77"/>
            <p:cNvSpPr/>
            <p:nvPr/>
          </p:nvSpPr>
          <p:spPr>
            <a:xfrm>
              <a:off x="618873" y="2706136"/>
              <a:ext cx="793952" cy="393345"/>
            </a:xfrm>
            <a:prstGeom prst="roundRect">
              <a:avLst>
                <a:gd name="adj" fmla="val 50000"/>
              </a:avLst>
            </a:prstGeom>
            <a:solidFill>
              <a:srgbClr val="3E78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9" name="矩形 78"/>
            <p:cNvSpPr/>
            <p:nvPr/>
          </p:nvSpPr>
          <p:spPr>
            <a:xfrm>
              <a:off x="618873" y="2850049"/>
              <a:ext cx="878830" cy="249432"/>
            </a:xfrm>
            <a:prstGeom prst="rect">
              <a:avLst/>
            </a:prstGeom>
            <a:solidFill>
              <a:srgbClr val="3E78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0" name="矩形 79"/>
            <p:cNvSpPr/>
            <p:nvPr/>
          </p:nvSpPr>
          <p:spPr>
            <a:xfrm>
              <a:off x="1036046" y="2712376"/>
              <a:ext cx="504096" cy="322893"/>
            </a:xfrm>
            <a:prstGeom prst="rect">
              <a:avLst/>
            </a:prstGeom>
            <a:solidFill>
              <a:srgbClr val="3E78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1" name="圆角矩形 80"/>
            <p:cNvSpPr/>
            <p:nvPr/>
          </p:nvSpPr>
          <p:spPr>
            <a:xfrm>
              <a:off x="1217070" y="2986124"/>
              <a:ext cx="323072" cy="113357"/>
            </a:xfrm>
            <a:prstGeom prst="roundRect">
              <a:avLst>
                <a:gd name="adj" fmla="val 50000"/>
              </a:avLst>
            </a:prstGeom>
            <a:solidFill>
              <a:srgbClr val="3E78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82" name="矩形 81"/>
          <p:cNvSpPr/>
          <p:nvPr/>
        </p:nvSpPr>
        <p:spPr>
          <a:xfrm>
            <a:off x="664349" y="2792995"/>
            <a:ext cx="74892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文案填写</a:t>
            </a:r>
          </a:p>
        </p:txBody>
      </p:sp>
      <p:sp>
        <p:nvSpPr>
          <p:cNvPr id="83" name="矩形 82"/>
          <p:cNvSpPr/>
          <p:nvPr/>
        </p:nvSpPr>
        <p:spPr>
          <a:xfrm>
            <a:off x="3481685" y="2781177"/>
            <a:ext cx="74892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文案填写</a:t>
            </a:r>
          </a:p>
        </p:txBody>
      </p:sp>
      <p:sp>
        <p:nvSpPr>
          <p:cNvPr id="84" name="矩形 83"/>
          <p:cNvSpPr/>
          <p:nvPr/>
        </p:nvSpPr>
        <p:spPr>
          <a:xfrm>
            <a:off x="6340879" y="2781177"/>
            <a:ext cx="74892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文案填写</a:t>
            </a:r>
          </a:p>
        </p:txBody>
      </p:sp>
      <p:sp>
        <p:nvSpPr>
          <p:cNvPr id="85" name="矩形 84"/>
          <p:cNvSpPr/>
          <p:nvPr/>
        </p:nvSpPr>
        <p:spPr>
          <a:xfrm>
            <a:off x="9126623" y="2792995"/>
            <a:ext cx="74892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文案填写</a:t>
            </a:r>
          </a:p>
        </p:txBody>
      </p:sp>
      <p:sp>
        <p:nvSpPr>
          <p:cNvPr id="86" name="矩形 85"/>
          <p:cNvSpPr/>
          <p:nvPr/>
        </p:nvSpPr>
        <p:spPr>
          <a:xfrm>
            <a:off x="807398" y="3235555"/>
            <a:ext cx="2252900" cy="107281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7" name="矩形 86"/>
          <p:cNvSpPr/>
          <p:nvPr/>
        </p:nvSpPr>
        <p:spPr>
          <a:xfrm>
            <a:off x="3578326" y="3222689"/>
            <a:ext cx="2252900" cy="107281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8" name="矩形 87"/>
          <p:cNvSpPr/>
          <p:nvPr/>
        </p:nvSpPr>
        <p:spPr>
          <a:xfrm>
            <a:off x="6450769" y="3293535"/>
            <a:ext cx="2252900" cy="107281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9" name="矩形 88"/>
          <p:cNvSpPr/>
          <p:nvPr/>
        </p:nvSpPr>
        <p:spPr>
          <a:xfrm>
            <a:off x="9221697" y="3280669"/>
            <a:ext cx="2252900" cy="107281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153793" y="527381"/>
            <a:ext cx="26468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请在此处添加标题</a:t>
            </a:r>
            <a:endParaRPr lang="en-GB" altLang="zh-CN" sz="2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1611494" y="2476473"/>
            <a:ext cx="4199275" cy="7372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1400" dirty="0">
                <a:solidFill>
                  <a:srgbClr val="8B8F9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处添加主题，此处为内容文字，请在此处添加主题，此处为内容文字，请在此处添加主题，此处为内容文字，请在此处添加主题，此处为内容文字</a:t>
            </a:r>
            <a:r>
              <a:rPr lang="en-US" altLang="zh-CN" sz="1400" dirty="0">
                <a:solidFill>
                  <a:srgbClr val="8B8F9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</a:p>
        </p:txBody>
      </p:sp>
      <p:sp>
        <p:nvSpPr>
          <p:cNvPr id="8" name="矩形 7"/>
          <p:cNvSpPr/>
          <p:nvPr/>
        </p:nvSpPr>
        <p:spPr>
          <a:xfrm>
            <a:off x="1611494" y="2046819"/>
            <a:ext cx="20697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此处添加文字标题</a:t>
            </a:r>
          </a:p>
        </p:txBody>
      </p:sp>
      <p:sp>
        <p:nvSpPr>
          <p:cNvPr id="10" name="圆角矩形 9"/>
          <p:cNvSpPr/>
          <p:nvPr/>
        </p:nvSpPr>
        <p:spPr>
          <a:xfrm>
            <a:off x="1317196" y="2087511"/>
            <a:ext cx="294298" cy="294298"/>
          </a:xfrm>
          <a:prstGeom prst="roundRect">
            <a:avLst/>
          </a:prstGeom>
          <a:solidFill>
            <a:srgbClr val="E023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311899" y="2058086"/>
            <a:ext cx="3273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6805689" y="2488489"/>
            <a:ext cx="4199275" cy="7372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1400" dirty="0">
                <a:solidFill>
                  <a:srgbClr val="8B8F9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处添加主题，此处为内容文字，请在此处添加主题，此处为内容文字，请在此处添加主题，此处为内容文字，请在此处添加主题，此处为内容文字</a:t>
            </a:r>
            <a:r>
              <a:rPr lang="en-US" altLang="zh-CN" sz="1400" dirty="0">
                <a:solidFill>
                  <a:srgbClr val="8B8F9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</a:p>
        </p:txBody>
      </p:sp>
      <p:sp>
        <p:nvSpPr>
          <p:cNvPr id="14" name="矩形 13"/>
          <p:cNvSpPr/>
          <p:nvPr/>
        </p:nvSpPr>
        <p:spPr>
          <a:xfrm>
            <a:off x="6805689" y="2049945"/>
            <a:ext cx="20697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此处添加文字标题</a:t>
            </a:r>
          </a:p>
        </p:txBody>
      </p:sp>
      <p:sp>
        <p:nvSpPr>
          <p:cNvPr id="15" name="圆角矩形 14"/>
          <p:cNvSpPr/>
          <p:nvPr/>
        </p:nvSpPr>
        <p:spPr>
          <a:xfrm>
            <a:off x="6511391" y="2081747"/>
            <a:ext cx="294298" cy="294298"/>
          </a:xfrm>
          <a:prstGeom prst="roundRect">
            <a:avLst/>
          </a:prstGeom>
          <a:solidFill>
            <a:srgbClr val="E023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6495703" y="2059942"/>
            <a:ext cx="3353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1611494" y="4391171"/>
            <a:ext cx="4199275" cy="7372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1400" dirty="0">
                <a:solidFill>
                  <a:srgbClr val="8B8F9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处添加主题，此处为内容文字，请在此处添加主题，此处为内容文字，请在此处添加主题，此处为内容文字，请在此处添加主题，此处为内容文字</a:t>
            </a:r>
            <a:r>
              <a:rPr lang="en-US" altLang="zh-CN" sz="1400" dirty="0">
                <a:solidFill>
                  <a:srgbClr val="8B8F9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</a:p>
        </p:txBody>
      </p:sp>
      <p:sp>
        <p:nvSpPr>
          <p:cNvPr id="18" name="矩形 17"/>
          <p:cNvSpPr/>
          <p:nvPr/>
        </p:nvSpPr>
        <p:spPr>
          <a:xfrm>
            <a:off x="1611494" y="3961517"/>
            <a:ext cx="20697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此处添加文字标题</a:t>
            </a:r>
          </a:p>
        </p:txBody>
      </p:sp>
      <p:sp>
        <p:nvSpPr>
          <p:cNvPr id="19" name="圆角矩形 18"/>
          <p:cNvSpPr/>
          <p:nvPr/>
        </p:nvSpPr>
        <p:spPr>
          <a:xfrm>
            <a:off x="1317196" y="4002209"/>
            <a:ext cx="294298" cy="294298"/>
          </a:xfrm>
          <a:prstGeom prst="roundRect">
            <a:avLst/>
          </a:prstGeom>
          <a:solidFill>
            <a:srgbClr val="E023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1302406" y="3984073"/>
            <a:ext cx="3369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6805689" y="4403187"/>
            <a:ext cx="4199275" cy="7372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1400" dirty="0">
                <a:solidFill>
                  <a:srgbClr val="8B8F9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处添加主题，此处为内容文字，请在此处添加主题，此处为内容文字，请在此处添加主题，此处为内容文字，请在此处添加主题，此处为内容文字</a:t>
            </a:r>
            <a:r>
              <a:rPr lang="en-US" altLang="zh-CN" sz="1400" dirty="0">
                <a:solidFill>
                  <a:srgbClr val="8B8F9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</a:p>
        </p:txBody>
      </p:sp>
      <p:sp>
        <p:nvSpPr>
          <p:cNvPr id="22" name="矩形 21"/>
          <p:cNvSpPr/>
          <p:nvPr/>
        </p:nvSpPr>
        <p:spPr>
          <a:xfrm>
            <a:off x="6805689" y="3976708"/>
            <a:ext cx="20697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此处添加文字标题</a:t>
            </a:r>
          </a:p>
        </p:txBody>
      </p:sp>
      <p:sp>
        <p:nvSpPr>
          <p:cNvPr id="23" name="圆角矩形 22"/>
          <p:cNvSpPr/>
          <p:nvPr/>
        </p:nvSpPr>
        <p:spPr>
          <a:xfrm>
            <a:off x="6511391" y="4014225"/>
            <a:ext cx="294298" cy="294298"/>
          </a:xfrm>
          <a:prstGeom prst="roundRect">
            <a:avLst/>
          </a:prstGeom>
          <a:solidFill>
            <a:srgbClr val="E022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6490893" y="3987219"/>
            <a:ext cx="3401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153793" y="527381"/>
            <a:ext cx="26468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请在此处添加标题</a:t>
            </a:r>
            <a:endParaRPr lang="en-GB" altLang="zh-CN" sz="2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六边形 4"/>
          <p:cNvSpPr/>
          <p:nvPr/>
        </p:nvSpPr>
        <p:spPr>
          <a:xfrm rot="5400000">
            <a:off x="3138758" y="2007880"/>
            <a:ext cx="412571" cy="353508"/>
          </a:xfrm>
          <a:prstGeom prst="hexagon">
            <a:avLst/>
          </a:prstGeom>
          <a:solidFill>
            <a:srgbClr val="E022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4" name="六边形 83"/>
          <p:cNvSpPr/>
          <p:nvPr/>
        </p:nvSpPr>
        <p:spPr>
          <a:xfrm rot="5400000">
            <a:off x="3140747" y="2614106"/>
            <a:ext cx="399372" cy="344286"/>
          </a:xfrm>
          <a:prstGeom prst="hexagon">
            <a:avLst/>
          </a:prstGeom>
          <a:solidFill>
            <a:srgbClr val="E022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5" name="六边形 84"/>
          <p:cNvSpPr/>
          <p:nvPr/>
        </p:nvSpPr>
        <p:spPr>
          <a:xfrm rot="5400000">
            <a:off x="3140747" y="3261814"/>
            <a:ext cx="399372" cy="344286"/>
          </a:xfrm>
          <a:prstGeom prst="hexagon">
            <a:avLst/>
          </a:prstGeom>
          <a:solidFill>
            <a:srgbClr val="E022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6" name="六边形 85"/>
          <p:cNvSpPr/>
          <p:nvPr/>
        </p:nvSpPr>
        <p:spPr>
          <a:xfrm rot="5400000">
            <a:off x="3145216" y="3905754"/>
            <a:ext cx="399372" cy="344286"/>
          </a:xfrm>
          <a:prstGeom prst="hexagon">
            <a:avLst/>
          </a:prstGeom>
          <a:solidFill>
            <a:srgbClr val="E022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53793" y="527381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en-GB" altLang="zh-CN" sz="2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3574563" y="2021588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dist"/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问题介绍</a:t>
            </a:r>
          </a:p>
        </p:txBody>
      </p:sp>
      <p:sp>
        <p:nvSpPr>
          <p:cNvPr id="13" name="矩形 12"/>
          <p:cNvSpPr/>
          <p:nvPr/>
        </p:nvSpPr>
        <p:spPr>
          <a:xfrm>
            <a:off x="3187987" y="2013645"/>
            <a:ext cx="3273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3574563" y="2614407"/>
            <a:ext cx="15953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遗传算法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(GA)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3172759" y="2624636"/>
            <a:ext cx="3353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3574563" y="3262598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实例应用</a:t>
            </a:r>
          </a:p>
        </p:txBody>
      </p:sp>
      <p:sp>
        <p:nvSpPr>
          <p:cNvPr id="23" name="矩形 22"/>
          <p:cNvSpPr/>
          <p:nvPr/>
        </p:nvSpPr>
        <p:spPr>
          <a:xfrm>
            <a:off x="3579032" y="3907021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此处添加文字</a:t>
            </a:r>
          </a:p>
        </p:txBody>
      </p:sp>
      <p:sp>
        <p:nvSpPr>
          <p:cNvPr id="59" name="矩形 58"/>
          <p:cNvSpPr/>
          <p:nvPr/>
        </p:nvSpPr>
        <p:spPr>
          <a:xfrm>
            <a:off x="3171957" y="3268697"/>
            <a:ext cx="3369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0" name="矩形 69"/>
          <p:cNvSpPr/>
          <p:nvPr/>
        </p:nvSpPr>
        <p:spPr>
          <a:xfrm>
            <a:off x="3176426" y="3899593"/>
            <a:ext cx="3369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圆角矩形 19"/>
          <p:cNvSpPr/>
          <p:nvPr/>
        </p:nvSpPr>
        <p:spPr>
          <a:xfrm>
            <a:off x="9353868" y="4006833"/>
            <a:ext cx="810598" cy="782625"/>
          </a:xfrm>
          <a:prstGeom prst="roundRect">
            <a:avLst/>
          </a:prstGeom>
          <a:solidFill>
            <a:srgbClr val="E022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4466180" y="4006833"/>
            <a:ext cx="810598" cy="782625"/>
          </a:xfrm>
          <a:prstGeom prst="round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6910411" y="2425653"/>
            <a:ext cx="810598" cy="782625"/>
          </a:xfrm>
          <a:prstGeom prst="round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圆角矩形 1"/>
          <p:cNvSpPr/>
          <p:nvPr/>
        </p:nvSpPr>
        <p:spPr>
          <a:xfrm>
            <a:off x="2014771" y="2425653"/>
            <a:ext cx="810598" cy="782625"/>
          </a:xfrm>
          <a:prstGeom prst="roundRect">
            <a:avLst/>
          </a:prstGeom>
          <a:solidFill>
            <a:srgbClr val="E022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85449" y="2576182"/>
            <a:ext cx="490506" cy="487785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8927" y="4121569"/>
            <a:ext cx="588819" cy="588819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41627" y="2553689"/>
            <a:ext cx="589729" cy="549681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71103" y="4172085"/>
            <a:ext cx="599844" cy="487785"/>
          </a:xfrm>
          <a:prstGeom prst="rect">
            <a:avLst/>
          </a:prstGeom>
        </p:spPr>
      </p:pic>
      <p:sp>
        <p:nvSpPr>
          <p:cNvPr id="31" name="矩形 30"/>
          <p:cNvSpPr/>
          <p:nvPr/>
        </p:nvSpPr>
        <p:spPr>
          <a:xfrm>
            <a:off x="1296853" y="4393887"/>
            <a:ext cx="2268524" cy="9531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1400" dirty="0">
                <a:solidFill>
                  <a:srgbClr val="8B8F9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此处为文字内容，此处为文字内容，此处为文字内容，此处为文字内容，此处为文字内容。</a:t>
            </a:r>
          </a:p>
        </p:txBody>
      </p:sp>
      <p:sp>
        <p:nvSpPr>
          <p:cNvPr id="32" name="矩形 31"/>
          <p:cNvSpPr/>
          <p:nvPr/>
        </p:nvSpPr>
        <p:spPr>
          <a:xfrm>
            <a:off x="1411586" y="3957287"/>
            <a:ext cx="2031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此处添加文字标题</a:t>
            </a:r>
          </a:p>
        </p:txBody>
      </p:sp>
      <p:sp>
        <p:nvSpPr>
          <p:cNvPr id="33" name="矩形 32"/>
          <p:cNvSpPr/>
          <p:nvPr/>
        </p:nvSpPr>
        <p:spPr>
          <a:xfrm>
            <a:off x="3700560" y="2425653"/>
            <a:ext cx="226852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1400" dirty="0">
                <a:solidFill>
                  <a:srgbClr val="8B8F9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此处为文字内容，此处为文字内容，此处为文字内容，此处为文字内容，此处为文字内容。</a:t>
            </a:r>
          </a:p>
        </p:txBody>
      </p:sp>
      <p:sp>
        <p:nvSpPr>
          <p:cNvPr id="34" name="矩形 33"/>
          <p:cNvSpPr/>
          <p:nvPr/>
        </p:nvSpPr>
        <p:spPr>
          <a:xfrm>
            <a:off x="3815293" y="1989053"/>
            <a:ext cx="2031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此处添加文字标题</a:t>
            </a:r>
          </a:p>
        </p:txBody>
      </p:sp>
      <p:sp>
        <p:nvSpPr>
          <p:cNvPr id="35" name="矩形 34"/>
          <p:cNvSpPr/>
          <p:nvPr/>
        </p:nvSpPr>
        <p:spPr>
          <a:xfrm>
            <a:off x="6185315" y="4373503"/>
            <a:ext cx="226852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1400" dirty="0">
                <a:solidFill>
                  <a:srgbClr val="8B8F9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此处为文字内容，此处为文字内容，此处为文字内容，此处为文字内容，此处为文字内容。</a:t>
            </a:r>
          </a:p>
        </p:txBody>
      </p:sp>
      <p:sp>
        <p:nvSpPr>
          <p:cNvPr id="36" name="矩形 35"/>
          <p:cNvSpPr/>
          <p:nvPr/>
        </p:nvSpPr>
        <p:spPr>
          <a:xfrm>
            <a:off x="6300048" y="3936903"/>
            <a:ext cx="2031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此处添加文字标题</a:t>
            </a:r>
          </a:p>
        </p:txBody>
      </p:sp>
      <p:sp>
        <p:nvSpPr>
          <p:cNvPr id="37" name="矩形 36"/>
          <p:cNvSpPr/>
          <p:nvPr/>
        </p:nvSpPr>
        <p:spPr>
          <a:xfrm>
            <a:off x="8594164" y="2431234"/>
            <a:ext cx="226852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1400" dirty="0">
                <a:solidFill>
                  <a:srgbClr val="8B8F9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此处为文字内容，此处为文字内容，此处为文字内容，此处为文字内容，此处为文字内容。</a:t>
            </a:r>
          </a:p>
        </p:txBody>
      </p:sp>
      <p:sp>
        <p:nvSpPr>
          <p:cNvPr id="38" name="矩形 37"/>
          <p:cNvSpPr/>
          <p:nvPr/>
        </p:nvSpPr>
        <p:spPr>
          <a:xfrm>
            <a:off x="8706992" y="1994634"/>
            <a:ext cx="2031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此处添加文字标题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1251373" y="3561239"/>
            <a:ext cx="2344726" cy="322986"/>
            <a:chOff x="1403773" y="3561239"/>
            <a:chExt cx="2344726" cy="322986"/>
          </a:xfrm>
        </p:grpSpPr>
        <p:sp>
          <p:nvSpPr>
            <p:cNvPr id="3" name="圆角矩形 2"/>
            <p:cNvSpPr/>
            <p:nvPr/>
          </p:nvSpPr>
          <p:spPr>
            <a:xfrm>
              <a:off x="1403773" y="3561239"/>
              <a:ext cx="2344726" cy="174171"/>
            </a:xfrm>
            <a:prstGeom prst="roundRect">
              <a:avLst/>
            </a:prstGeom>
            <a:solidFill>
              <a:srgbClr val="E0221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" name="三角形 3"/>
            <p:cNvSpPr/>
            <p:nvPr/>
          </p:nvSpPr>
          <p:spPr>
            <a:xfrm rot="10800000">
              <a:off x="2446090" y="3721131"/>
              <a:ext cx="260093" cy="163094"/>
            </a:xfrm>
            <a:prstGeom prst="triangle">
              <a:avLst/>
            </a:prstGeom>
            <a:solidFill>
              <a:srgbClr val="E0221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3671292" y="3417098"/>
            <a:ext cx="2344726" cy="318751"/>
            <a:chOff x="2069289" y="4306235"/>
            <a:chExt cx="2344726" cy="318751"/>
          </a:xfrm>
        </p:grpSpPr>
        <p:sp>
          <p:nvSpPr>
            <p:cNvPr id="24" name="圆角矩形 23"/>
            <p:cNvSpPr/>
            <p:nvPr/>
          </p:nvSpPr>
          <p:spPr>
            <a:xfrm rot="10800000">
              <a:off x="2069289" y="4450815"/>
              <a:ext cx="2344726" cy="174171"/>
            </a:xfrm>
            <a:prstGeom prst="roundRect">
              <a:avLst/>
            </a:prstGeom>
            <a:solidFill>
              <a:srgbClr val="807F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9" name="三角形 38"/>
            <p:cNvSpPr/>
            <p:nvPr/>
          </p:nvSpPr>
          <p:spPr>
            <a:xfrm>
              <a:off x="3178565" y="4306235"/>
              <a:ext cx="260093" cy="163094"/>
            </a:xfrm>
            <a:prstGeom prst="triangle">
              <a:avLst/>
            </a:prstGeom>
            <a:solidFill>
              <a:srgbClr val="807F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6129689" y="3546649"/>
            <a:ext cx="2344726" cy="322986"/>
            <a:chOff x="1403773" y="3561239"/>
            <a:chExt cx="2344726" cy="322986"/>
          </a:xfrm>
        </p:grpSpPr>
        <p:sp>
          <p:nvSpPr>
            <p:cNvPr id="41" name="圆角矩形 40"/>
            <p:cNvSpPr/>
            <p:nvPr/>
          </p:nvSpPr>
          <p:spPr>
            <a:xfrm>
              <a:off x="1403773" y="3561239"/>
              <a:ext cx="2344726" cy="174171"/>
            </a:xfrm>
            <a:prstGeom prst="roundRect">
              <a:avLst/>
            </a:prstGeom>
            <a:solidFill>
              <a:srgbClr val="E0221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2" name="三角形 41"/>
            <p:cNvSpPr/>
            <p:nvPr/>
          </p:nvSpPr>
          <p:spPr>
            <a:xfrm rot="10800000">
              <a:off x="2446090" y="3721131"/>
              <a:ext cx="260093" cy="163094"/>
            </a:xfrm>
            <a:prstGeom prst="triangle">
              <a:avLst/>
            </a:prstGeom>
            <a:solidFill>
              <a:srgbClr val="E0221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8549608" y="3402508"/>
            <a:ext cx="2344726" cy="318751"/>
            <a:chOff x="2069289" y="4306235"/>
            <a:chExt cx="2344726" cy="318751"/>
          </a:xfrm>
        </p:grpSpPr>
        <p:sp>
          <p:nvSpPr>
            <p:cNvPr id="44" name="圆角矩形 43"/>
            <p:cNvSpPr/>
            <p:nvPr/>
          </p:nvSpPr>
          <p:spPr>
            <a:xfrm rot="10800000">
              <a:off x="2069289" y="4450815"/>
              <a:ext cx="2344726" cy="174171"/>
            </a:xfrm>
            <a:prstGeom prst="roundRect">
              <a:avLst/>
            </a:prstGeom>
            <a:solidFill>
              <a:srgbClr val="807F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5" name="三角形 44"/>
            <p:cNvSpPr/>
            <p:nvPr/>
          </p:nvSpPr>
          <p:spPr>
            <a:xfrm>
              <a:off x="3178565" y="4306235"/>
              <a:ext cx="260093" cy="163094"/>
            </a:xfrm>
            <a:prstGeom prst="triangle">
              <a:avLst/>
            </a:prstGeom>
            <a:solidFill>
              <a:srgbClr val="807F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6" name="矩形 45"/>
          <p:cNvSpPr/>
          <p:nvPr/>
        </p:nvSpPr>
        <p:spPr>
          <a:xfrm>
            <a:off x="153793" y="527381"/>
            <a:ext cx="26468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请在此处添加标题</a:t>
            </a:r>
            <a:endParaRPr lang="en-GB" altLang="zh-CN" sz="2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422910" y="1377950"/>
            <a:ext cx="11321415" cy="1076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1600" dirty="0">
                <a:solidFill>
                  <a:srgbClr val="8B8F9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处添加主题，此处为内容文字，请在此处添加主题，此处为内容文字，请在此处添加主题，此处为内容文字，请在此处添加主题，此处为内容文字，请在此处添加主题，此处为内容文字，请在此处添加主题，此处为内容文字，请在此处添加主题，此处为内容文字，请在此处添加主题，此处为内容文字，请在此处添加主题，此处为内容文字，请在此处添加主题，此处为内容文字</a:t>
            </a:r>
          </a:p>
        </p:txBody>
      </p:sp>
      <p:cxnSp>
        <p:nvCxnSpPr>
          <p:cNvPr id="7" name="直线连接符 6"/>
          <p:cNvCxnSpPr/>
          <p:nvPr/>
        </p:nvCxnSpPr>
        <p:spPr>
          <a:xfrm>
            <a:off x="1806498" y="3233854"/>
            <a:ext cx="4137102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线连接符 7"/>
          <p:cNvCxnSpPr/>
          <p:nvPr/>
        </p:nvCxnSpPr>
        <p:spPr>
          <a:xfrm>
            <a:off x="1806498" y="3851031"/>
            <a:ext cx="4137102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线连接符 8"/>
          <p:cNvCxnSpPr/>
          <p:nvPr/>
        </p:nvCxnSpPr>
        <p:spPr>
          <a:xfrm>
            <a:off x="1806498" y="4477472"/>
            <a:ext cx="4137102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线连接符 9"/>
          <p:cNvCxnSpPr/>
          <p:nvPr/>
        </p:nvCxnSpPr>
        <p:spPr>
          <a:xfrm>
            <a:off x="1806498" y="5094649"/>
            <a:ext cx="4137102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线连接符 10"/>
          <p:cNvCxnSpPr/>
          <p:nvPr/>
        </p:nvCxnSpPr>
        <p:spPr>
          <a:xfrm>
            <a:off x="1806498" y="5706775"/>
            <a:ext cx="4137102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2238007" y="4344663"/>
            <a:ext cx="176817" cy="1362112"/>
          </a:xfrm>
          <a:prstGeom prst="rect">
            <a:avLst/>
          </a:prstGeom>
          <a:solidFill>
            <a:srgbClr val="E022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2061190" y="5284323"/>
            <a:ext cx="176817" cy="422452"/>
          </a:xfrm>
          <a:prstGeom prst="rect">
            <a:avLst/>
          </a:prstGeom>
          <a:solidFill>
            <a:srgbClr val="A6A6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2412352" y="5284323"/>
            <a:ext cx="176817" cy="422452"/>
          </a:xfrm>
          <a:prstGeom prst="rect">
            <a:avLst/>
          </a:prstGeom>
          <a:solidFill>
            <a:srgbClr val="8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3269759" y="4344663"/>
            <a:ext cx="176817" cy="1362112"/>
          </a:xfrm>
          <a:prstGeom prst="rect">
            <a:avLst/>
          </a:prstGeom>
          <a:solidFill>
            <a:srgbClr val="E022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3092942" y="5036778"/>
            <a:ext cx="176817" cy="669997"/>
          </a:xfrm>
          <a:prstGeom prst="rect">
            <a:avLst/>
          </a:prstGeom>
          <a:solidFill>
            <a:srgbClr val="A6A6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3444104" y="5036778"/>
            <a:ext cx="176817" cy="669997"/>
          </a:xfrm>
          <a:prstGeom prst="rect">
            <a:avLst/>
          </a:prstGeom>
          <a:solidFill>
            <a:srgbClr val="8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4301511" y="3703704"/>
            <a:ext cx="174345" cy="2003071"/>
          </a:xfrm>
          <a:prstGeom prst="rect">
            <a:avLst/>
          </a:prstGeom>
          <a:solidFill>
            <a:srgbClr val="E022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4124694" y="5036778"/>
            <a:ext cx="176817" cy="669997"/>
          </a:xfrm>
          <a:prstGeom prst="rect">
            <a:avLst/>
          </a:prstGeom>
          <a:solidFill>
            <a:srgbClr val="A6A6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4475856" y="4344664"/>
            <a:ext cx="176817" cy="1362112"/>
          </a:xfrm>
          <a:prstGeom prst="rect">
            <a:avLst/>
          </a:prstGeom>
          <a:solidFill>
            <a:srgbClr val="8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2471452" y="6276536"/>
            <a:ext cx="122944" cy="122944"/>
          </a:xfrm>
          <a:prstGeom prst="rect">
            <a:avLst/>
          </a:prstGeom>
          <a:solidFill>
            <a:srgbClr val="A5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3489767" y="6276536"/>
            <a:ext cx="122944" cy="122944"/>
          </a:xfrm>
          <a:prstGeom prst="rect">
            <a:avLst/>
          </a:prstGeom>
          <a:solidFill>
            <a:srgbClr val="E022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4460047" y="6276868"/>
            <a:ext cx="122944" cy="122944"/>
          </a:xfrm>
          <a:prstGeom prst="rect">
            <a:avLst/>
          </a:prstGeom>
          <a:solidFill>
            <a:srgbClr val="807F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1187004" y="3095354"/>
            <a:ext cx="46198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>
                <a:solidFill>
                  <a:srgbClr val="8B8F9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100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1180519" y="3700678"/>
            <a:ext cx="36420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>
                <a:solidFill>
                  <a:srgbClr val="8B8F9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75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1157360" y="4344663"/>
            <a:ext cx="36420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>
                <a:solidFill>
                  <a:srgbClr val="8B8F9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1187004" y="4959539"/>
            <a:ext cx="37863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>
                <a:solidFill>
                  <a:srgbClr val="8B8F9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25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1218526" y="5559521"/>
            <a:ext cx="2840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>
                <a:solidFill>
                  <a:srgbClr val="8B8F9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2003249" y="5773951"/>
            <a:ext cx="64633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200" dirty="0">
                <a:solidFill>
                  <a:srgbClr val="8B8F9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类别一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3035001" y="5764646"/>
            <a:ext cx="64312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200" dirty="0">
                <a:solidFill>
                  <a:srgbClr val="8B8F9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类别二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4063547" y="5764645"/>
            <a:ext cx="64633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200" dirty="0">
                <a:solidFill>
                  <a:srgbClr val="8B8F9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类别三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5330630" y="3703704"/>
            <a:ext cx="174345" cy="2003071"/>
          </a:xfrm>
          <a:prstGeom prst="rect">
            <a:avLst/>
          </a:prstGeom>
          <a:solidFill>
            <a:srgbClr val="E022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5153813" y="5036778"/>
            <a:ext cx="176817" cy="669997"/>
          </a:xfrm>
          <a:prstGeom prst="rect">
            <a:avLst/>
          </a:prstGeom>
          <a:solidFill>
            <a:srgbClr val="A6A6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5504975" y="3329158"/>
            <a:ext cx="176817" cy="2377618"/>
          </a:xfrm>
          <a:prstGeom prst="rect">
            <a:avLst/>
          </a:prstGeom>
          <a:solidFill>
            <a:srgbClr val="8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5106816" y="5773950"/>
            <a:ext cx="64633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200" dirty="0">
                <a:solidFill>
                  <a:srgbClr val="8B8F9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类别四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2576619" y="6228648"/>
            <a:ext cx="56938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000" dirty="0">
                <a:solidFill>
                  <a:srgbClr val="8B8F9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图例一</a:t>
            </a:r>
            <a:endParaRPr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3612711" y="6228648"/>
            <a:ext cx="56618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000" dirty="0">
                <a:solidFill>
                  <a:srgbClr val="8B8F9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图例二</a:t>
            </a:r>
            <a:endParaRPr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4546854" y="6219930"/>
            <a:ext cx="56938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000" dirty="0">
                <a:solidFill>
                  <a:srgbClr val="8B8F9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图例三</a:t>
            </a:r>
            <a:endParaRPr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40" name="内容占位符 3"/>
          <p:cNvGraphicFramePr/>
          <p:nvPr>
            <p:extLst>
              <p:ext uri="{D42A27DB-BD31-4B8C-83A1-F6EECF244321}">
                <p14:modId xmlns:p14="http://schemas.microsoft.com/office/powerpoint/2010/main" val="718582723"/>
              </p:ext>
            </p:extLst>
          </p:nvPr>
        </p:nvGraphicFramePr>
        <p:xfrm>
          <a:off x="5927492" y="3425456"/>
          <a:ext cx="5426308" cy="26734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1" name="矩形 40"/>
          <p:cNvSpPr/>
          <p:nvPr/>
        </p:nvSpPr>
        <p:spPr>
          <a:xfrm>
            <a:off x="153793" y="527381"/>
            <a:ext cx="26468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请在此处添加标题</a:t>
            </a:r>
            <a:endParaRPr lang="en-GB" altLang="zh-CN" sz="2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301740" y="2263139"/>
            <a:ext cx="4541520" cy="7372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rgbClr val="8B8F9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请在此处添加主题，此处为内容文字，请在此处添加主题，此处为内容文字，请在此处添加主题，此处为内容文字，请在此处添加主题，此处为内容文字</a:t>
            </a:r>
          </a:p>
        </p:txBody>
      </p:sp>
      <p:sp>
        <p:nvSpPr>
          <p:cNvPr id="5" name="矩形 4"/>
          <p:cNvSpPr/>
          <p:nvPr/>
        </p:nvSpPr>
        <p:spPr>
          <a:xfrm>
            <a:off x="6301740" y="3585448"/>
            <a:ext cx="454152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rgbClr val="8B8F9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请在此处添加主题，此处为内容文字，请在此处添加主题，此处为内容文字，请在此处添加主题，此处为内容文字，请在此处添加主题，此处为内容文字</a:t>
            </a:r>
          </a:p>
        </p:txBody>
      </p:sp>
      <p:sp>
        <p:nvSpPr>
          <p:cNvPr id="6" name="矩形 5"/>
          <p:cNvSpPr/>
          <p:nvPr/>
        </p:nvSpPr>
        <p:spPr>
          <a:xfrm>
            <a:off x="6301740" y="4881325"/>
            <a:ext cx="454152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rgbClr val="8B8F9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请在此处添加主题，此处为内容文字，请在此处添加主题，此处为内容文字，请在此处添加主题，此处为内容文字，请在此处添加主题，此处为内容文字</a:t>
            </a:r>
          </a:p>
        </p:txBody>
      </p:sp>
      <p:sp>
        <p:nvSpPr>
          <p:cNvPr id="7" name="矩形 6"/>
          <p:cNvSpPr/>
          <p:nvPr/>
        </p:nvSpPr>
        <p:spPr>
          <a:xfrm>
            <a:off x="1287780" y="1893807"/>
            <a:ext cx="4777740" cy="37261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6301740" y="1893807"/>
            <a:ext cx="13628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在此处添加</a:t>
            </a:r>
          </a:p>
        </p:txBody>
      </p:sp>
      <p:sp>
        <p:nvSpPr>
          <p:cNvPr id="10" name="矩形 9"/>
          <p:cNvSpPr/>
          <p:nvPr/>
        </p:nvSpPr>
        <p:spPr>
          <a:xfrm>
            <a:off x="6301740" y="3242548"/>
            <a:ext cx="13628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在此处添加</a:t>
            </a:r>
          </a:p>
        </p:txBody>
      </p:sp>
      <p:sp>
        <p:nvSpPr>
          <p:cNvPr id="11" name="矩形 10"/>
          <p:cNvSpPr/>
          <p:nvPr/>
        </p:nvSpPr>
        <p:spPr>
          <a:xfrm>
            <a:off x="6301740" y="4511993"/>
            <a:ext cx="13628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在此处添加</a:t>
            </a:r>
          </a:p>
        </p:txBody>
      </p:sp>
      <p:sp>
        <p:nvSpPr>
          <p:cNvPr id="12" name="矩形 11"/>
          <p:cNvSpPr/>
          <p:nvPr/>
        </p:nvSpPr>
        <p:spPr>
          <a:xfrm>
            <a:off x="153793" y="527381"/>
            <a:ext cx="26468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请在此处添加标题</a:t>
            </a:r>
            <a:endParaRPr lang="en-GB" altLang="zh-CN" sz="2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图片 70" descr="矢量智能对象-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13533" y="2113915"/>
            <a:ext cx="529590" cy="524510"/>
          </a:xfrm>
          <a:prstGeom prst="rect">
            <a:avLst/>
          </a:prstGeom>
        </p:spPr>
      </p:pic>
      <p:pic>
        <p:nvPicPr>
          <p:cNvPr id="72" name="图片 71" descr="矢量智能对象-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12151" y="2114868"/>
            <a:ext cx="529590" cy="522605"/>
          </a:xfrm>
          <a:prstGeom prst="rect">
            <a:avLst/>
          </a:prstGeom>
        </p:spPr>
      </p:pic>
      <p:pic>
        <p:nvPicPr>
          <p:cNvPr id="70" name="图片 69" descr="矢量智能对象-1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38288" y="3548063"/>
            <a:ext cx="507365" cy="548005"/>
          </a:xfrm>
          <a:prstGeom prst="rect">
            <a:avLst/>
          </a:prstGeom>
        </p:spPr>
      </p:pic>
      <p:pic>
        <p:nvPicPr>
          <p:cNvPr id="73" name="图片 72" descr="矢量智能对象-4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2197735" y="2102168"/>
            <a:ext cx="525145" cy="548005"/>
          </a:xfrm>
          <a:prstGeom prst="rect">
            <a:avLst/>
          </a:prstGeom>
        </p:spPr>
      </p:pic>
      <p:pic>
        <p:nvPicPr>
          <p:cNvPr id="74" name="图片 73" descr="矢量智能对象-5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2908300" y="2862898"/>
            <a:ext cx="529590" cy="492760"/>
          </a:xfrm>
          <a:prstGeom prst="rect">
            <a:avLst/>
          </a:prstGeom>
        </p:spPr>
      </p:pic>
      <p:pic>
        <p:nvPicPr>
          <p:cNvPr id="75" name="图片 74" descr="矢量智能对象-6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7264400" y="2114233"/>
            <a:ext cx="530225" cy="523875"/>
          </a:xfrm>
          <a:prstGeom prst="rect">
            <a:avLst/>
          </a:prstGeom>
        </p:spPr>
      </p:pic>
      <p:pic>
        <p:nvPicPr>
          <p:cNvPr id="76" name="图片 75" descr="矢量智能对象-7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6536690" y="2102168"/>
            <a:ext cx="528955" cy="548005"/>
          </a:xfrm>
          <a:prstGeom prst="rect">
            <a:avLst/>
          </a:prstGeom>
        </p:spPr>
      </p:pic>
      <p:pic>
        <p:nvPicPr>
          <p:cNvPr id="77" name="图片 76" descr="矢量智能对象-8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5808345" y="2116138"/>
            <a:ext cx="529590" cy="520065"/>
          </a:xfrm>
          <a:prstGeom prst="rect">
            <a:avLst/>
          </a:prstGeom>
        </p:spPr>
      </p:pic>
      <p:pic>
        <p:nvPicPr>
          <p:cNvPr id="78" name="图片 77" descr="矢量智能对象-9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5138420" y="2102168"/>
            <a:ext cx="471170" cy="548005"/>
          </a:xfrm>
          <a:prstGeom prst="rect">
            <a:avLst/>
          </a:prstGeom>
        </p:spPr>
      </p:pic>
      <p:pic>
        <p:nvPicPr>
          <p:cNvPr id="79" name="图片 78" descr="矢量智能对象-10"/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10075" y="2102485"/>
            <a:ext cx="529590" cy="547370"/>
          </a:xfrm>
          <a:prstGeom prst="rect">
            <a:avLst/>
          </a:prstGeom>
        </p:spPr>
      </p:pic>
      <p:pic>
        <p:nvPicPr>
          <p:cNvPr id="80" name="图片 79" descr="矢量智能对象-11"/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3681095" y="2102168"/>
            <a:ext cx="530225" cy="548005"/>
          </a:xfrm>
          <a:prstGeom prst="rect">
            <a:avLst/>
          </a:prstGeom>
        </p:spPr>
      </p:pic>
      <p:pic>
        <p:nvPicPr>
          <p:cNvPr id="81" name="图片 80" descr="矢量智能对象-12"/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2908300" y="2105025"/>
            <a:ext cx="529590" cy="542290"/>
          </a:xfrm>
          <a:prstGeom prst="rect">
            <a:avLst/>
          </a:prstGeom>
        </p:spPr>
      </p:pic>
      <p:pic>
        <p:nvPicPr>
          <p:cNvPr id="82" name="图片 81" descr="矢量智能对象-13"/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>
            <a:off x="1527175" y="2126933"/>
            <a:ext cx="529590" cy="498475"/>
          </a:xfrm>
          <a:prstGeom prst="rect">
            <a:avLst/>
          </a:prstGeom>
        </p:spPr>
      </p:pic>
      <p:pic>
        <p:nvPicPr>
          <p:cNvPr id="83" name="图片 82" descr="矢量智能对象-14"/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8046232" y="2102168"/>
            <a:ext cx="433070" cy="548005"/>
          </a:xfrm>
          <a:prstGeom prst="rect">
            <a:avLst/>
          </a:prstGeom>
        </p:spPr>
      </p:pic>
      <p:pic>
        <p:nvPicPr>
          <p:cNvPr id="84" name="图片 83" descr="矢量智能对象-15"/>
          <p:cNvPicPr>
            <a:picLocks noChangeAspect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6524625" y="2872105"/>
            <a:ext cx="530225" cy="474345"/>
          </a:xfrm>
          <a:prstGeom prst="rect">
            <a:avLst/>
          </a:prstGeom>
        </p:spPr>
      </p:pic>
      <p:pic>
        <p:nvPicPr>
          <p:cNvPr id="85" name="图片 84" descr="矢量智能对象-16"/>
          <p:cNvPicPr>
            <a:picLocks noChangeAspect="1"/>
          </p:cNvPicPr>
          <p:nvPr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5794375" y="2850833"/>
            <a:ext cx="529590" cy="516890"/>
          </a:xfrm>
          <a:prstGeom prst="rect">
            <a:avLst/>
          </a:prstGeom>
        </p:spPr>
      </p:pic>
      <p:pic>
        <p:nvPicPr>
          <p:cNvPr id="86" name="图片 85" descr="矢量智能对象-17"/>
          <p:cNvPicPr>
            <a:picLocks noChangeAspect="1"/>
          </p:cNvPicPr>
          <p:nvPr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5064125" y="2854008"/>
            <a:ext cx="529590" cy="510540"/>
          </a:xfrm>
          <a:prstGeom prst="rect">
            <a:avLst/>
          </a:prstGeom>
        </p:spPr>
      </p:pic>
      <p:pic>
        <p:nvPicPr>
          <p:cNvPr id="87" name="图片 86" descr="矢量智能对象-18"/>
          <p:cNvPicPr>
            <a:picLocks noChangeAspect="1"/>
          </p:cNvPicPr>
          <p:nvPr/>
        </p:nvPicPr>
        <p:blipFill>
          <a:blip r:embed="rId1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4406265" y="2835275"/>
            <a:ext cx="457200" cy="548005"/>
          </a:xfrm>
          <a:prstGeom prst="rect">
            <a:avLst/>
          </a:prstGeom>
        </p:spPr>
      </p:pic>
      <p:pic>
        <p:nvPicPr>
          <p:cNvPr id="88" name="图片 87" descr="矢量智能对象-19"/>
          <p:cNvPicPr>
            <a:picLocks noChangeAspect="1"/>
          </p:cNvPicPr>
          <p:nvPr/>
        </p:nvPicPr>
        <p:blipFill>
          <a:blip r:embed="rId2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76650" y="2835275"/>
            <a:ext cx="528955" cy="548005"/>
          </a:xfrm>
          <a:prstGeom prst="rect">
            <a:avLst/>
          </a:prstGeom>
        </p:spPr>
      </p:pic>
      <p:pic>
        <p:nvPicPr>
          <p:cNvPr id="89" name="图片 88" descr="矢量智能对象-20"/>
          <p:cNvPicPr>
            <a:picLocks noChangeAspect="1"/>
          </p:cNvPicPr>
          <p:nvPr/>
        </p:nvPicPr>
        <p:blipFill>
          <a:blip r:embed="rId2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2195195" y="2847975"/>
            <a:ext cx="530225" cy="522605"/>
          </a:xfrm>
          <a:prstGeom prst="rect">
            <a:avLst/>
          </a:prstGeom>
        </p:spPr>
      </p:pic>
      <p:pic>
        <p:nvPicPr>
          <p:cNvPr id="90" name="图片 89" descr="矢量智能对象-21"/>
          <p:cNvPicPr>
            <a:picLocks noChangeAspect="1"/>
          </p:cNvPicPr>
          <p:nvPr/>
        </p:nvPicPr>
        <p:blipFill>
          <a:blip r:embed="rId2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7175" y="2849563"/>
            <a:ext cx="529590" cy="519430"/>
          </a:xfrm>
          <a:prstGeom prst="rect">
            <a:avLst/>
          </a:prstGeom>
        </p:spPr>
      </p:pic>
      <p:pic>
        <p:nvPicPr>
          <p:cNvPr id="91" name="图片 90" descr="矢量智能对象-22"/>
          <p:cNvPicPr>
            <a:picLocks noChangeAspect="1"/>
          </p:cNvPicPr>
          <p:nvPr/>
        </p:nvPicPr>
        <p:blipFill>
          <a:blip r:embed="rId2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0094034" y="2119630"/>
            <a:ext cx="529590" cy="513080"/>
          </a:xfrm>
          <a:prstGeom prst="rect">
            <a:avLst/>
          </a:prstGeom>
        </p:spPr>
      </p:pic>
      <p:pic>
        <p:nvPicPr>
          <p:cNvPr id="92" name="图片 91" descr="矢量智能对象-23"/>
          <p:cNvPicPr>
            <a:picLocks noChangeAspect="1"/>
          </p:cNvPicPr>
          <p:nvPr/>
        </p:nvPicPr>
        <p:blipFill>
          <a:blip r:embed="rId2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0095621" y="5006023"/>
            <a:ext cx="530225" cy="523240"/>
          </a:xfrm>
          <a:prstGeom prst="rect">
            <a:avLst/>
          </a:prstGeom>
        </p:spPr>
      </p:pic>
      <p:pic>
        <p:nvPicPr>
          <p:cNvPr id="93" name="图片 92" descr="矢量智能对象-24"/>
          <p:cNvPicPr>
            <a:picLocks noChangeAspect="1"/>
          </p:cNvPicPr>
          <p:nvPr/>
        </p:nvPicPr>
        <p:blipFill>
          <a:blip r:embed="rId2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66641" y="5006340"/>
            <a:ext cx="529590" cy="522605"/>
          </a:xfrm>
          <a:prstGeom prst="rect">
            <a:avLst/>
          </a:prstGeom>
        </p:spPr>
      </p:pic>
      <p:pic>
        <p:nvPicPr>
          <p:cNvPr id="94" name="图片 93" descr="矢量智能对象-25"/>
          <p:cNvPicPr>
            <a:picLocks noChangeAspect="1"/>
          </p:cNvPicPr>
          <p:nvPr/>
        </p:nvPicPr>
        <p:blipFill>
          <a:blip r:embed="rId2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58311" y="4993323"/>
            <a:ext cx="481330" cy="548640"/>
          </a:xfrm>
          <a:prstGeom prst="rect">
            <a:avLst/>
          </a:prstGeom>
        </p:spPr>
      </p:pic>
      <p:pic>
        <p:nvPicPr>
          <p:cNvPr id="95" name="图片 94" descr="矢量智能对象-26"/>
          <p:cNvPicPr>
            <a:picLocks noChangeAspect="1"/>
          </p:cNvPicPr>
          <p:nvPr/>
        </p:nvPicPr>
        <p:blipFill>
          <a:blip r:embed="rId2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7994406" y="5030788"/>
            <a:ext cx="530225" cy="473710"/>
          </a:xfrm>
          <a:prstGeom prst="rect">
            <a:avLst/>
          </a:prstGeom>
        </p:spPr>
      </p:pic>
      <p:pic>
        <p:nvPicPr>
          <p:cNvPr id="96" name="图片 95" descr="矢量智能对象-27"/>
          <p:cNvPicPr>
            <a:picLocks noChangeAspect="1"/>
          </p:cNvPicPr>
          <p:nvPr/>
        </p:nvPicPr>
        <p:blipFill>
          <a:blip r:embed="rId2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7286625" y="4993640"/>
            <a:ext cx="505460" cy="548005"/>
          </a:xfrm>
          <a:prstGeom prst="rect">
            <a:avLst/>
          </a:prstGeom>
        </p:spPr>
      </p:pic>
      <p:pic>
        <p:nvPicPr>
          <p:cNvPr id="97" name="图片 96" descr="矢量智能对象-28"/>
          <p:cNvPicPr>
            <a:picLocks noChangeAspect="1"/>
          </p:cNvPicPr>
          <p:nvPr/>
        </p:nvPicPr>
        <p:blipFill>
          <a:blip r:embed="rId2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6570980" y="4993323"/>
            <a:ext cx="516255" cy="548640"/>
          </a:xfrm>
          <a:prstGeom prst="rect">
            <a:avLst/>
          </a:prstGeom>
        </p:spPr>
      </p:pic>
      <p:pic>
        <p:nvPicPr>
          <p:cNvPr id="98" name="图片 97" descr="矢量智能对象-29"/>
          <p:cNvPicPr>
            <a:picLocks noChangeAspect="1"/>
          </p:cNvPicPr>
          <p:nvPr/>
        </p:nvPicPr>
        <p:blipFill>
          <a:blip r:embed="rId3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41365" y="5009198"/>
            <a:ext cx="530225" cy="516890"/>
          </a:xfrm>
          <a:prstGeom prst="rect">
            <a:avLst/>
          </a:prstGeom>
        </p:spPr>
      </p:pic>
      <p:pic>
        <p:nvPicPr>
          <p:cNvPr id="99" name="图片 98" descr="矢量智能对象-30"/>
          <p:cNvPicPr>
            <a:picLocks noChangeAspect="1"/>
          </p:cNvPicPr>
          <p:nvPr/>
        </p:nvPicPr>
        <p:blipFill>
          <a:blip r:embed="rId3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12385" y="5000943"/>
            <a:ext cx="529590" cy="533400"/>
          </a:xfrm>
          <a:prstGeom prst="rect">
            <a:avLst/>
          </a:prstGeom>
        </p:spPr>
      </p:pic>
      <p:pic>
        <p:nvPicPr>
          <p:cNvPr id="100" name="图片 99" descr="矢量智能对象-31"/>
          <p:cNvPicPr>
            <a:picLocks noChangeAspect="1"/>
          </p:cNvPicPr>
          <p:nvPr/>
        </p:nvPicPr>
        <p:blipFill>
          <a:blip r:embed="rId2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4383405" y="5006340"/>
            <a:ext cx="529590" cy="522605"/>
          </a:xfrm>
          <a:prstGeom prst="rect">
            <a:avLst/>
          </a:prstGeom>
        </p:spPr>
      </p:pic>
      <p:pic>
        <p:nvPicPr>
          <p:cNvPr id="101" name="图片 100" descr="矢量智能对象-32"/>
          <p:cNvPicPr>
            <a:picLocks noChangeAspect="1"/>
          </p:cNvPicPr>
          <p:nvPr/>
        </p:nvPicPr>
        <p:blipFill>
          <a:blip r:embed="rId3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3677920" y="4993323"/>
            <a:ext cx="506095" cy="548640"/>
          </a:xfrm>
          <a:prstGeom prst="rect">
            <a:avLst/>
          </a:prstGeom>
        </p:spPr>
      </p:pic>
      <p:pic>
        <p:nvPicPr>
          <p:cNvPr id="102" name="图片 101" descr="矢量智能对象-33"/>
          <p:cNvPicPr>
            <a:picLocks noChangeAspect="1"/>
          </p:cNvPicPr>
          <p:nvPr/>
        </p:nvPicPr>
        <p:blipFill>
          <a:blip r:embed="rId3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2948940" y="5017453"/>
            <a:ext cx="529590" cy="500380"/>
          </a:xfrm>
          <a:prstGeom prst="rect">
            <a:avLst/>
          </a:prstGeom>
        </p:spPr>
      </p:pic>
      <p:pic>
        <p:nvPicPr>
          <p:cNvPr id="103" name="图片 102" descr="矢量智能对象-34"/>
          <p:cNvPicPr>
            <a:picLocks noChangeAspect="1"/>
          </p:cNvPicPr>
          <p:nvPr/>
        </p:nvPicPr>
        <p:blipFill>
          <a:blip r:embed="rId3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563370" y="4993323"/>
            <a:ext cx="457200" cy="548640"/>
          </a:xfrm>
          <a:prstGeom prst="rect">
            <a:avLst/>
          </a:prstGeom>
        </p:spPr>
      </p:pic>
      <p:pic>
        <p:nvPicPr>
          <p:cNvPr id="104" name="图片 103" descr="矢量智能对象-35"/>
          <p:cNvPicPr>
            <a:picLocks noChangeAspect="1"/>
          </p:cNvPicPr>
          <p:nvPr/>
        </p:nvPicPr>
        <p:blipFill>
          <a:blip r:embed="rId3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0093716" y="4253230"/>
            <a:ext cx="530225" cy="535940"/>
          </a:xfrm>
          <a:prstGeom prst="rect">
            <a:avLst/>
          </a:prstGeom>
        </p:spPr>
      </p:pic>
      <p:pic>
        <p:nvPicPr>
          <p:cNvPr id="105" name="图片 104" descr="矢量智能对象-36"/>
          <p:cNvPicPr>
            <a:picLocks noChangeAspect="1"/>
          </p:cNvPicPr>
          <p:nvPr/>
        </p:nvPicPr>
        <p:blipFill>
          <a:blip r:embed="rId3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2219960" y="4993640"/>
            <a:ext cx="529590" cy="548005"/>
          </a:xfrm>
          <a:prstGeom prst="rect">
            <a:avLst/>
          </a:prstGeom>
        </p:spPr>
      </p:pic>
      <p:pic>
        <p:nvPicPr>
          <p:cNvPr id="106" name="图片 105" descr="矢量智能对象-37"/>
          <p:cNvPicPr>
            <a:picLocks noChangeAspect="1"/>
          </p:cNvPicPr>
          <p:nvPr/>
        </p:nvPicPr>
        <p:blipFill>
          <a:blip r:embed="rId3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14901" y="4271645"/>
            <a:ext cx="529590" cy="499110"/>
          </a:xfrm>
          <a:prstGeom prst="rect">
            <a:avLst/>
          </a:prstGeom>
        </p:spPr>
      </p:pic>
      <p:pic>
        <p:nvPicPr>
          <p:cNvPr id="107" name="图片 106" descr="矢量智能对象-38"/>
          <p:cNvPicPr>
            <a:picLocks noChangeAspect="1"/>
          </p:cNvPicPr>
          <p:nvPr/>
        </p:nvPicPr>
        <p:blipFill>
          <a:blip r:embed="rId3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8701796" y="4261168"/>
            <a:ext cx="530225" cy="520065"/>
          </a:xfrm>
          <a:prstGeom prst="rect">
            <a:avLst/>
          </a:prstGeom>
        </p:spPr>
      </p:pic>
      <p:pic>
        <p:nvPicPr>
          <p:cNvPr id="108" name="图片 107" descr="矢量智能对象-39"/>
          <p:cNvPicPr>
            <a:picLocks noChangeAspect="1"/>
          </p:cNvPicPr>
          <p:nvPr/>
        </p:nvPicPr>
        <p:blipFill>
          <a:blip r:embed="rId3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7315200" y="4247198"/>
            <a:ext cx="476885" cy="548005"/>
          </a:xfrm>
          <a:prstGeom prst="rect">
            <a:avLst/>
          </a:prstGeom>
        </p:spPr>
      </p:pic>
      <p:pic>
        <p:nvPicPr>
          <p:cNvPr id="109" name="图片 108" descr="矢量智能对象-40"/>
          <p:cNvPicPr>
            <a:picLocks noChangeAspect="1"/>
          </p:cNvPicPr>
          <p:nvPr/>
        </p:nvPicPr>
        <p:blipFill>
          <a:blip r:embed="rId4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6585585" y="4265613"/>
            <a:ext cx="530225" cy="511175"/>
          </a:xfrm>
          <a:prstGeom prst="rect">
            <a:avLst/>
          </a:prstGeom>
        </p:spPr>
      </p:pic>
      <p:pic>
        <p:nvPicPr>
          <p:cNvPr id="110" name="图片 109" descr="矢量智能对象-41"/>
          <p:cNvPicPr>
            <a:picLocks noChangeAspect="1"/>
          </p:cNvPicPr>
          <p:nvPr/>
        </p:nvPicPr>
        <p:blipFill>
          <a:blip r:embed="rId4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5856605" y="4297998"/>
            <a:ext cx="529590" cy="446405"/>
          </a:xfrm>
          <a:prstGeom prst="rect">
            <a:avLst/>
          </a:prstGeom>
        </p:spPr>
      </p:pic>
      <p:pic>
        <p:nvPicPr>
          <p:cNvPr id="111" name="图片 110" descr="矢量智能对象-42"/>
          <p:cNvPicPr>
            <a:picLocks noChangeAspect="1"/>
          </p:cNvPicPr>
          <p:nvPr/>
        </p:nvPicPr>
        <p:blipFill>
          <a:blip r:embed="rId4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5127625" y="4271963"/>
            <a:ext cx="529590" cy="498475"/>
          </a:xfrm>
          <a:prstGeom prst="rect">
            <a:avLst/>
          </a:prstGeom>
        </p:spPr>
      </p:pic>
      <p:pic>
        <p:nvPicPr>
          <p:cNvPr id="112" name="图片 111" descr="矢量智能对象-43"/>
          <p:cNvPicPr>
            <a:picLocks noChangeAspect="1"/>
          </p:cNvPicPr>
          <p:nvPr/>
        </p:nvPicPr>
        <p:blipFill>
          <a:blip r:embed="rId4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98010" y="4247198"/>
            <a:ext cx="530225" cy="548005"/>
          </a:xfrm>
          <a:prstGeom prst="rect">
            <a:avLst/>
          </a:prstGeom>
        </p:spPr>
      </p:pic>
      <p:pic>
        <p:nvPicPr>
          <p:cNvPr id="113" name="图片 112" descr="矢量智能对象-44"/>
          <p:cNvPicPr>
            <a:picLocks noChangeAspect="1"/>
          </p:cNvPicPr>
          <p:nvPr/>
        </p:nvPicPr>
        <p:blipFill>
          <a:blip r:embed="rId4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3699510" y="4247198"/>
            <a:ext cx="499110" cy="548005"/>
          </a:xfrm>
          <a:prstGeom prst="rect">
            <a:avLst/>
          </a:prstGeom>
        </p:spPr>
      </p:pic>
      <p:pic>
        <p:nvPicPr>
          <p:cNvPr id="114" name="图片 113" descr="矢量智能对象-45"/>
          <p:cNvPicPr>
            <a:picLocks noChangeAspect="1"/>
          </p:cNvPicPr>
          <p:nvPr/>
        </p:nvPicPr>
        <p:blipFill>
          <a:blip r:embed="rId4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2908300" y="4247198"/>
            <a:ext cx="529590" cy="548005"/>
          </a:xfrm>
          <a:prstGeom prst="rect">
            <a:avLst/>
          </a:prstGeom>
        </p:spPr>
      </p:pic>
      <p:pic>
        <p:nvPicPr>
          <p:cNvPr id="115" name="图片 114" descr="矢量智能对象-46"/>
          <p:cNvPicPr>
            <a:picLocks noChangeAspect="1"/>
          </p:cNvPicPr>
          <p:nvPr/>
        </p:nvPicPr>
        <p:blipFill>
          <a:blip r:embed="rId4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2195195" y="4247198"/>
            <a:ext cx="530225" cy="548005"/>
          </a:xfrm>
          <a:prstGeom prst="rect">
            <a:avLst/>
          </a:prstGeom>
        </p:spPr>
      </p:pic>
      <p:pic>
        <p:nvPicPr>
          <p:cNvPr id="116" name="图片 115" descr="矢量智能对象-47"/>
          <p:cNvPicPr>
            <a:picLocks noChangeAspect="1"/>
          </p:cNvPicPr>
          <p:nvPr/>
        </p:nvPicPr>
        <p:blipFill>
          <a:blip r:embed="rId4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94034" y="3556953"/>
            <a:ext cx="529590" cy="530225"/>
          </a:xfrm>
          <a:prstGeom prst="rect">
            <a:avLst/>
          </a:prstGeom>
        </p:spPr>
      </p:pic>
      <p:pic>
        <p:nvPicPr>
          <p:cNvPr id="117" name="图片 116" descr="矢量智能对象-48"/>
          <p:cNvPicPr>
            <a:picLocks noChangeAspect="1"/>
          </p:cNvPicPr>
          <p:nvPr/>
        </p:nvPicPr>
        <p:blipFill>
          <a:blip r:embed="rId4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04741" y="3560445"/>
            <a:ext cx="530225" cy="523240"/>
          </a:xfrm>
          <a:prstGeom prst="rect">
            <a:avLst/>
          </a:prstGeom>
        </p:spPr>
      </p:pic>
      <p:pic>
        <p:nvPicPr>
          <p:cNvPr id="118" name="图片 117" descr="矢量智能对象-49"/>
          <p:cNvPicPr>
            <a:picLocks noChangeAspect="1"/>
          </p:cNvPicPr>
          <p:nvPr/>
        </p:nvPicPr>
        <p:blipFill>
          <a:blip r:embed="rId4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8765931" y="3548063"/>
            <a:ext cx="433070" cy="548005"/>
          </a:xfrm>
          <a:prstGeom prst="rect">
            <a:avLst/>
          </a:prstGeom>
        </p:spPr>
      </p:pic>
      <p:pic>
        <p:nvPicPr>
          <p:cNvPr id="119" name="图片 118" descr="矢量智能对象-50"/>
          <p:cNvPicPr>
            <a:picLocks noChangeAspect="1"/>
          </p:cNvPicPr>
          <p:nvPr/>
        </p:nvPicPr>
        <p:blipFill>
          <a:blip r:embed="rId5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8028061" y="3548063"/>
            <a:ext cx="528955" cy="548005"/>
          </a:xfrm>
          <a:prstGeom prst="rect">
            <a:avLst/>
          </a:prstGeom>
        </p:spPr>
      </p:pic>
      <p:pic>
        <p:nvPicPr>
          <p:cNvPr id="120" name="图片 119" descr="矢量智能对象-51"/>
          <p:cNvPicPr>
            <a:picLocks noChangeAspect="1"/>
          </p:cNvPicPr>
          <p:nvPr/>
        </p:nvPicPr>
        <p:blipFill>
          <a:blip r:embed="rId5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7287651" y="3550285"/>
            <a:ext cx="530225" cy="543560"/>
          </a:xfrm>
          <a:prstGeom prst="rect">
            <a:avLst/>
          </a:prstGeom>
        </p:spPr>
      </p:pic>
      <p:pic>
        <p:nvPicPr>
          <p:cNvPr id="121" name="图片 120" descr="矢量智能对象-52"/>
          <p:cNvPicPr>
            <a:picLocks noChangeAspect="1"/>
          </p:cNvPicPr>
          <p:nvPr/>
        </p:nvPicPr>
        <p:blipFill>
          <a:blip r:embed="rId5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6584950" y="3560763"/>
            <a:ext cx="529590" cy="522605"/>
          </a:xfrm>
          <a:prstGeom prst="rect">
            <a:avLst/>
          </a:prstGeom>
        </p:spPr>
      </p:pic>
      <p:pic>
        <p:nvPicPr>
          <p:cNvPr id="122" name="图片 121" descr="矢量智能对象-53"/>
          <p:cNvPicPr>
            <a:picLocks noChangeAspect="1"/>
          </p:cNvPicPr>
          <p:nvPr/>
        </p:nvPicPr>
        <p:blipFill>
          <a:blip r:embed="rId5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5847080" y="3599180"/>
            <a:ext cx="529590" cy="445770"/>
          </a:xfrm>
          <a:prstGeom prst="rect">
            <a:avLst/>
          </a:prstGeom>
        </p:spPr>
      </p:pic>
      <p:pic>
        <p:nvPicPr>
          <p:cNvPr id="123" name="图片 122" descr="矢量智能对象-54"/>
          <p:cNvPicPr>
            <a:picLocks noChangeAspect="1"/>
          </p:cNvPicPr>
          <p:nvPr/>
        </p:nvPicPr>
        <p:blipFill>
          <a:blip r:embed="rId5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5108575" y="3585210"/>
            <a:ext cx="530225" cy="473710"/>
          </a:xfrm>
          <a:prstGeom prst="rect">
            <a:avLst/>
          </a:prstGeom>
        </p:spPr>
      </p:pic>
      <p:pic>
        <p:nvPicPr>
          <p:cNvPr id="124" name="图片 123" descr="矢量智能对象-55"/>
          <p:cNvPicPr>
            <a:picLocks noChangeAspect="1"/>
          </p:cNvPicPr>
          <p:nvPr/>
        </p:nvPicPr>
        <p:blipFill>
          <a:blip r:embed="rId5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7255510" y="2855913"/>
            <a:ext cx="529590" cy="506730"/>
          </a:xfrm>
          <a:prstGeom prst="rect">
            <a:avLst/>
          </a:prstGeom>
        </p:spPr>
      </p:pic>
      <p:pic>
        <p:nvPicPr>
          <p:cNvPr id="125" name="图片 124" descr="矢量智能对象-56"/>
          <p:cNvPicPr>
            <a:picLocks noChangeAspect="1"/>
          </p:cNvPicPr>
          <p:nvPr/>
        </p:nvPicPr>
        <p:blipFill>
          <a:blip r:embed="rId5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7950591" y="2847023"/>
            <a:ext cx="530225" cy="524510"/>
          </a:xfrm>
          <a:prstGeom prst="rect">
            <a:avLst/>
          </a:prstGeom>
        </p:spPr>
      </p:pic>
      <p:pic>
        <p:nvPicPr>
          <p:cNvPr id="126" name="图片 125" descr="矢量智能对象-57"/>
          <p:cNvPicPr>
            <a:picLocks noChangeAspect="1"/>
          </p:cNvPicPr>
          <p:nvPr/>
        </p:nvPicPr>
        <p:blipFill>
          <a:blip r:embed="rId5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8645916" y="2835593"/>
            <a:ext cx="529590" cy="547370"/>
          </a:xfrm>
          <a:prstGeom prst="rect">
            <a:avLst/>
          </a:prstGeom>
        </p:spPr>
      </p:pic>
      <p:pic>
        <p:nvPicPr>
          <p:cNvPr id="127" name="图片 126" descr="矢量智能对象-58"/>
          <p:cNvPicPr>
            <a:picLocks noChangeAspect="1"/>
          </p:cNvPicPr>
          <p:nvPr/>
        </p:nvPicPr>
        <p:blipFill>
          <a:blip r:embed="rId5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11726" y="2845435"/>
            <a:ext cx="529590" cy="527685"/>
          </a:xfrm>
          <a:prstGeom prst="rect">
            <a:avLst/>
          </a:prstGeom>
        </p:spPr>
      </p:pic>
      <p:pic>
        <p:nvPicPr>
          <p:cNvPr id="128" name="图片 127" descr="矢量智能对象-59"/>
          <p:cNvPicPr>
            <a:picLocks noChangeAspect="1"/>
          </p:cNvPicPr>
          <p:nvPr/>
        </p:nvPicPr>
        <p:blipFill>
          <a:blip r:embed="rId5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0141976" y="2835275"/>
            <a:ext cx="433705" cy="548005"/>
          </a:xfrm>
          <a:prstGeom prst="rect">
            <a:avLst/>
          </a:prstGeom>
        </p:spPr>
      </p:pic>
      <p:pic>
        <p:nvPicPr>
          <p:cNvPr id="129" name="图片 128" descr="矢量智能对象-60"/>
          <p:cNvPicPr>
            <a:picLocks noChangeAspect="1"/>
          </p:cNvPicPr>
          <p:nvPr/>
        </p:nvPicPr>
        <p:blipFill>
          <a:blip r:embed="rId6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3646170" y="3547745"/>
            <a:ext cx="516255" cy="548640"/>
          </a:xfrm>
          <a:prstGeom prst="rect">
            <a:avLst/>
          </a:prstGeom>
        </p:spPr>
      </p:pic>
      <p:pic>
        <p:nvPicPr>
          <p:cNvPr id="130" name="图片 129" descr="矢量智能对象-6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2908300" y="3559810"/>
            <a:ext cx="529590" cy="524510"/>
          </a:xfrm>
          <a:prstGeom prst="rect">
            <a:avLst/>
          </a:prstGeom>
        </p:spPr>
      </p:pic>
      <p:pic>
        <p:nvPicPr>
          <p:cNvPr id="131" name="图片 130" descr="矢量智能对象-62"/>
          <p:cNvPicPr>
            <a:picLocks noChangeAspect="1"/>
          </p:cNvPicPr>
          <p:nvPr/>
        </p:nvPicPr>
        <p:blipFill>
          <a:blip r:embed="rId6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2220595" y="3548063"/>
            <a:ext cx="479425" cy="548005"/>
          </a:xfrm>
          <a:prstGeom prst="rect">
            <a:avLst/>
          </a:prstGeom>
        </p:spPr>
      </p:pic>
      <p:pic>
        <p:nvPicPr>
          <p:cNvPr id="132" name="图片 131" descr="矢量智能对象-63"/>
          <p:cNvPicPr>
            <a:picLocks noChangeAspect="1"/>
          </p:cNvPicPr>
          <p:nvPr/>
        </p:nvPicPr>
        <p:blipFill>
          <a:blip r:embed="rId3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4370705" y="3555365"/>
            <a:ext cx="529590" cy="533400"/>
          </a:xfrm>
          <a:prstGeom prst="rect">
            <a:avLst/>
          </a:prstGeom>
        </p:spPr>
      </p:pic>
      <p:pic>
        <p:nvPicPr>
          <p:cNvPr id="133" name="图片 132" descr="矢量智能对象-64"/>
          <p:cNvPicPr>
            <a:picLocks noChangeAspect="1"/>
          </p:cNvPicPr>
          <p:nvPr/>
        </p:nvPicPr>
        <p:blipFill>
          <a:blip r:embed="rId4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542415" y="4247198"/>
            <a:ext cx="499110" cy="548005"/>
          </a:xfrm>
          <a:prstGeom prst="rect">
            <a:avLst/>
          </a:prstGeom>
        </p:spPr>
      </p:pic>
      <p:pic>
        <p:nvPicPr>
          <p:cNvPr id="134" name="图片 133" descr="矢量智能对象"/>
          <p:cNvPicPr>
            <a:picLocks noChangeAspect="1"/>
          </p:cNvPicPr>
          <p:nvPr/>
        </p:nvPicPr>
        <p:blipFill>
          <a:blip r:embed="rId6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8038221" y="4246880"/>
            <a:ext cx="529590" cy="548640"/>
          </a:xfrm>
          <a:prstGeom prst="rect">
            <a:avLst/>
          </a:prstGeom>
        </p:spPr>
      </p:pic>
      <p:sp>
        <p:nvSpPr>
          <p:cNvPr id="68" name="矩形 67"/>
          <p:cNvSpPr/>
          <p:nvPr/>
        </p:nvSpPr>
        <p:spPr>
          <a:xfrm>
            <a:off x="153793" y="527381"/>
            <a:ext cx="161852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ICON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图标</a:t>
            </a:r>
            <a:endParaRPr lang="en-GB" altLang="zh-CN" sz="2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560163" y="2598003"/>
            <a:ext cx="307167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4800" b="1" dirty="0">
                <a:solidFill>
                  <a:srgbClr val="E0221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THANKS!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49DBD7F-7087-C247-9A3D-74AFAD9A2E2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CA5F31CA-6E07-CD47-8644-C37B1E0E0A1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1D6AC-5F7E-44F3-841B-939AAE0842A3}" type="datetime1">
              <a:rPr kumimoji="1" lang="zh-CN" altLang="en-US" smtClean="0"/>
              <a:t>2022/7/21</a:t>
            </a:fld>
            <a:endParaRPr kumimoji="1" lang="zh-CN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65BB4F47-0544-BD47-956C-40A921F7CF37}"/>
              </a:ext>
            </a:extLst>
          </p:cNvPr>
          <p:cNvSpPr/>
          <p:nvPr/>
        </p:nvSpPr>
        <p:spPr>
          <a:xfrm>
            <a:off x="153793" y="527381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问题介绍</a:t>
            </a:r>
            <a:endParaRPr lang="en-GB" altLang="zh-CN" sz="2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88888" y="6418907"/>
            <a:ext cx="94789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</a:rPr>
              <a:t>注：例子来自</a:t>
            </a:r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</a:rPr>
              <a:t>https://blog.csdn.net/wangzhenyang2/article/details/109046960</a:t>
            </a:r>
            <a:endParaRPr lang="zh-CN" alt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679" y="1648215"/>
            <a:ext cx="6619875" cy="40576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2621" y="2251119"/>
            <a:ext cx="4252380" cy="2402362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7843840" y="1648699"/>
            <a:ext cx="3065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每个产品有固定的加工工艺</a:t>
            </a:r>
          </a:p>
        </p:txBody>
      </p:sp>
    </p:spTree>
    <p:extLst>
      <p:ext uri="{BB962C8B-B14F-4D97-AF65-F5344CB8AC3E}">
        <p14:creationId xmlns:p14="http://schemas.microsoft.com/office/powerpoint/2010/main" val="13666124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65BB4F47-0544-BD47-956C-40A921F7CF37}"/>
              </a:ext>
            </a:extLst>
          </p:cNvPr>
          <p:cNvSpPr/>
          <p:nvPr/>
        </p:nvSpPr>
        <p:spPr>
          <a:xfrm>
            <a:off x="153793" y="527381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问题介绍</a:t>
            </a:r>
            <a:endParaRPr lang="en-GB" altLang="zh-CN" sz="2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788" y="1437876"/>
            <a:ext cx="5840657" cy="4503639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524991" y="1295789"/>
            <a:ext cx="2089147" cy="4309523"/>
            <a:chOff x="346235" y="1214038"/>
            <a:chExt cx="2306435" cy="5030437"/>
          </a:xfrm>
        </p:grpSpPr>
        <p:pic>
          <p:nvPicPr>
            <p:cNvPr id="1026" name="Picture 2" descr="C:\Users\xiachunhao\AppData\Roaming\com.jd.me\8e9f36c5-4a9d-4d11-b884-1e650e128c79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6235" y="1526859"/>
              <a:ext cx="628650" cy="6762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C:\Users\xiachunhao\AppData\Roaming\com.jd.me\a5a963d3-c074-441b-8ec4-0da5978a7317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3385" y="3176983"/>
              <a:ext cx="514350" cy="6477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C:\Users\xiachunhao\AppData\Roaming\com.jd.me\1fe1d422-ebb9-4cb3-8d70-9f8dde31a6c0.jp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3385" y="5123511"/>
              <a:ext cx="571500" cy="400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C:\Users\xiachunhao\AppData\Roaming\com.jd.me\8c3570d1-22c9-4e08-a566-57174aedc19e.jp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6683" y="1214038"/>
              <a:ext cx="1123950" cy="4476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 descr="C:\Users\xiachunhao\AppData\Roaming\com.jd.me\56b44641-a806-447b-a48e-017a791e12d2.jp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307" y="1776836"/>
              <a:ext cx="1076325" cy="457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6" name="Picture 12" descr="C:\Users\xiachunhao\AppData\Roaming\com.jd.me\f0cbbc72-3895-4924-b3fc-caa7258d1076.jpg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67157" y="2585664"/>
              <a:ext cx="1133475" cy="4762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8" name="Picture 14" descr="C:\Users\xiachunhao\AppData\Roaming\com.jd.me\5be0c9e0-c49f-492d-995e-5218a34ab47b.jpg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05258" y="3140233"/>
              <a:ext cx="1095375" cy="4476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0" name="Picture 16" descr="C:\Users\xiachunhao\AppData\Roaming\com.jd.me\0bfb0283-d815-45eb-a95e-a8827392c611.jpg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32374" y="3689695"/>
              <a:ext cx="1085850" cy="4953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2" name="Picture 18" descr="C:\Users\xiachunhao\AppData\Roaming\com.jd.me\e00c57be-0e15-458c-b903-3a0a9fc0df5a.jpg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05258" y="4526423"/>
              <a:ext cx="1133475" cy="4476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4" name="Picture 20" descr="C:\Users\xiachunhao\AppData\Roaming\com.jd.me\3137c861-c72c-4c82-b469-6b405aff8e98.jpg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81095" y="5123511"/>
              <a:ext cx="1171575" cy="4953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6" name="Picture 22" descr="C:\Users\xiachunhao\AppData\Roaming\com.jd.me\0dde6e33-f3fa-47ef-b334-b7cfd18621f3.jpg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00494" y="5768225"/>
              <a:ext cx="1123950" cy="4762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48" name="Picture 24" descr="C:\Users\xiachunhao\AppData\Roaming\com.jd.me\98ce37dc-c7e8-4254-bdce-43fb56b3422e.jp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7818" y="1487548"/>
            <a:ext cx="923925" cy="100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C:\Users\xiachunhao\AppData\Roaming\com.jd.me\22e45d62-823f-4ce8-a0d7-93f1d608afcf.jp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6612" y="2848446"/>
            <a:ext cx="914400" cy="962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 descr="C:\Users\xiachunhao\AppData\Roaming\com.jd.me\d6e0f91b-05a2-423f-8b24-d68183cd2cda.jp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6612" y="4031218"/>
            <a:ext cx="876300" cy="97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圆角矩形 7"/>
          <p:cNvSpPr/>
          <p:nvPr/>
        </p:nvSpPr>
        <p:spPr>
          <a:xfrm>
            <a:off x="153793" y="1122630"/>
            <a:ext cx="4852773" cy="5069939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chemeClr val="tx1"/>
                </a:solidFill>
                <a:prstDash val="dash"/>
              </a:ln>
            </a:endParaRPr>
          </a:p>
        </p:txBody>
      </p:sp>
      <p:cxnSp>
        <p:nvCxnSpPr>
          <p:cNvPr id="10" name="直接连接符 9"/>
          <p:cNvCxnSpPr/>
          <p:nvPr/>
        </p:nvCxnSpPr>
        <p:spPr>
          <a:xfrm flipH="1">
            <a:off x="1321806" y="1122630"/>
            <a:ext cx="27160" cy="5069939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 flipH="1">
            <a:off x="3068202" y="1122629"/>
            <a:ext cx="27160" cy="5069939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452673" y="5739897"/>
            <a:ext cx="7876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产品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1719956" y="5733313"/>
            <a:ext cx="7876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工序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3556612" y="5738388"/>
            <a:ext cx="7876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机器</a:t>
            </a:r>
          </a:p>
        </p:txBody>
      </p:sp>
      <p:sp>
        <p:nvSpPr>
          <p:cNvPr id="13" name="右箭头 12"/>
          <p:cNvSpPr/>
          <p:nvPr/>
        </p:nvSpPr>
        <p:spPr>
          <a:xfrm>
            <a:off x="5140135" y="3431516"/>
            <a:ext cx="867087" cy="394603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下弧形箭头 13"/>
          <p:cNvSpPr/>
          <p:nvPr/>
        </p:nvSpPr>
        <p:spPr>
          <a:xfrm>
            <a:off x="1042650" y="6038661"/>
            <a:ext cx="804257" cy="398353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042650" y="6466130"/>
            <a:ext cx="8042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确定</a:t>
            </a:r>
          </a:p>
        </p:txBody>
      </p:sp>
      <p:sp>
        <p:nvSpPr>
          <p:cNvPr id="16" name="下弧形箭头 15"/>
          <p:cNvSpPr/>
          <p:nvPr/>
        </p:nvSpPr>
        <p:spPr>
          <a:xfrm>
            <a:off x="2299580" y="6102645"/>
            <a:ext cx="1620570" cy="334369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2793561" y="6472217"/>
            <a:ext cx="8042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决策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6174579" y="901515"/>
            <a:ext cx="2009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step1  </a:t>
            </a:r>
            <a:r>
              <a:rPr lang="zh-CN" altLang="en-US" dirty="0">
                <a:solidFill>
                  <a:srgbClr val="FF0000"/>
                </a:solidFill>
              </a:rPr>
              <a:t>选择机器</a:t>
            </a:r>
          </a:p>
        </p:txBody>
      </p:sp>
    </p:spTree>
    <p:extLst>
      <p:ext uri="{BB962C8B-B14F-4D97-AF65-F5344CB8AC3E}">
        <p14:creationId xmlns:p14="http://schemas.microsoft.com/office/powerpoint/2010/main" val="2770863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65BB4F47-0544-BD47-956C-40A921F7CF37}"/>
              </a:ext>
            </a:extLst>
          </p:cNvPr>
          <p:cNvSpPr/>
          <p:nvPr/>
        </p:nvSpPr>
        <p:spPr>
          <a:xfrm>
            <a:off x="153793" y="527381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问题介绍</a:t>
            </a:r>
            <a:endParaRPr lang="en-GB" altLang="zh-CN" sz="2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557" y="1535982"/>
            <a:ext cx="6777507" cy="2212411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523696" y="1077848"/>
            <a:ext cx="2355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step2  </a:t>
            </a:r>
            <a:r>
              <a:rPr lang="zh-CN" altLang="en-US" dirty="0">
                <a:solidFill>
                  <a:srgbClr val="FF0000"/>
                </a:solidFill>
              </a:rPr>
              <a:t>决策加工时间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557" y="4066781"/>
            <a:ext cx="6876300" cy="2275076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8419722" y="2290962"/>
            <a:ext cx="1611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方案一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8419722" y="5019653"/>
            <a:ext cx="1611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方案二</a:t>
            </a:r>
          </a:p>
        </p:txBody>
      </p:sp>
    </p:spTree>
    <p:extLst>
      <p:ext uri="{BB962C8B-B14F-4D97-AF65-F5344CB8AC3E}">
        <p14:creationId xmlns:p14="http://schemas.microsoft.com/office/powerpoint/2010/main" val="39843408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65BB4F47-0544-BD47-956C-40A921F7CF37}"/>
              </a:ext>
            </a:extLst>
          </p:cNvPr>
          <p:cNvSpPr/>
          <p:nvPr/>
        </p:nvSpPr>
        <p:spPr>
          <a:xfrm>
            <a:off x="153793" y="527381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问题介绍</a:t>
            </a:r>
            <a:endParaRPr lang="en-GB" altLang="zh-CN" sz="2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7F48A23-20DB-D2F1-C3A3-C2CD6F423526}"/>
              </a:ext>
            </a:extLst>
          </p:cNvPr>
          <p:cNvSpPr txBox="1"/>
          <p:nvPr/>
        </p:nvSpPr>
        <p:spPr>
          <a:xfrm>
            <a:off x="556596" y="1023040"/>
            <a:ext cx="9393162" cy="39857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/>
              <a:t>作业车间调度问题</a:t>
            </a:r>
            <a:r>
              <a:rPr lang="en-US" altLang="zh-CN" dirty="0"/>
              <a:t>(Job-shop Scheduling Problem, JSP)</a:t>
            </a:r>
          </a:p>
          <a:p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sz="1400" dirty="0">
                <a:latin typeface="+mn-ea"/>
              </a:rPr>
              <a:t>n</a:t>
            </a:r>
            <a:r>
              <a:rPr lang="zh-CN" altLang="en-US" sz="1400" dirty="0">
                <a:latin typeface="+mn-ea"/>
              </a:rPr>
              <a:t>个工件在</a:t>
            </a:r>
            <a:r>
              <a:rPr lang="en-US" altLang="zh-CN" sz="1400" dirty="0">
                <a:latin typeface="+mn-ea"/>
              </a:rPr>
              <a:t>m</a:t>
            </a:r>
            <a:r>
              <a:rPr lang="zh-CN" altLang="en-US" sz="1400" dirty="0">
                <a:latin typeface="+mn-ea"/>
              </a:rPr>
              <a:t>台机器上加工，每个工件有特定的加工工艺，每个工件加工的顺序及每道工序所花时间给定，安排工件在每台机器上工件的加工顺序，使得某种指标最优；</a:t>
            </a:r>
            <a:endParaRPr lang="en-US" altLang="zh-CN" sz="1400" dirty="0">
              <a:latin typeface="+mn-ea"/>
            </a:endParaRPr>
          </a:p>
          <a:p>
            <a:endParaRPr lang="en-US" altLang="zh-CN" sz="1400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+mn-ea"/>
              </a:rPr>
              <a:t>基本约束：</a:t>
            </a:r>
            <a:endParaRPr lang="en-US" altLang="zh-CN" sz="1400" dirty="0">
              <a:latin typeface="+mn-ea"/>
            </a:endParaRPr>
          </a:p>
          <a:p>
            <a:pPr marL="800100" lvl="1" indent="-342900">
              <a:lnSpc>
                <a:spcPct val="150000"/>
              </a:lnSpc>
              <a:buFont typeface="+mj-lt"/>
              <a:buAutoNum type="alphaLcParenR"/>
            </a:pPr>
            <a:r>
              <a:rPr lang="zh-CN" altLang="en-US" sz="1400" dirty="0">
                <a:latin typeface="+mn-ea"/>
              </a:rPr>
              <a:t>工序必须按照工艺顺序进行，即后一道工序必须在前一道工序完成后才能开始；</a:t>
            </a:r>
            <a:endParaRPr lang="en-US" altLang="zh-CN" sz="1400" dirty="0">
              <a:latin typeface="+mn-ea"/>
            </a:endParaRPr>
          </a:p>
          <a:p>
            <a:pPr marL="800100" lvl="1" indent="-342900">
              <a:lnSpc>
                <a:spcPct val="150000"/>
              </a:lnSpc>
              <a:buFont typeface="+mj-lt"/>
              <a:buAutoNum type="alphaLcParenR"/>
            </a:pPr>
            <a:r>
              <a:rPr lang="zh-CN" altLang="en-US" sz="1400" dirty="0">
                <a:latin typeface="+mn-ea"/>
              </a:rPr>
              <a:t>每道工序同时只能在一个设备上加工；</a:t>
            </a:r>
            <a:endParaRPr lang="en-US" altLang="zh-CN" sz="1400" dirty="0">
              <a:latin typeface="+mn-ea"/>
            </a:endParaRPr>
          </a:p>
          <a:p>
            <a:pPr marL="800100" lvl="1" indent="-342900">
              <a:lnSpc>
                <a:spcPct val="150000"/>
              </a:lnSpc>
              <a:buFont typeface="+mj-lt"/>
              <a:buAutoNum type="alphaLcParenR"/>
            </a:pPr>
            <a:r>
              <a:rPr lang="zh-CN" altLang="en-US" sz="1400" dirty="0">
                <a:latin typeface="+mn-ea"/>
              </a:rPr>
              <a:t>设备同一时间只能加工一个工序，一旦开始不能中断；</a:t>
            </a:r>
            <a:endParaRPr lang="en-US" altLang="zh-CN" sz="1400" dirty="0">
              <a:latin typeface="+mn-ea"/>
            </a:endParaRPr>
          </a:p>
          <a:p>
            <a:pPr marL="800100" lvl="1" indent="-342900">
              <a:lnSpc>
                <a:spcPct val="150000"/>
              </a:lnSpc>
              <a:buFont typeface="+mj-lt"/>
              <a:buAutoNum type="alphaLcParenR"/>
            </a:pPr>
            <a:r>
              <a:rPr lang="zh-CN" altLang="en-US" sz="1400" dirty="0">
                <a:latin typeface="+mn-ea"/>
              </a:rPr>
              <a:t>每道工序只在一个设备上加工；</a:t>
            </a:r>
            <a:endParaRPr lang="en-US" altLang="zh-CN" sz="1400" dirty="0">
              <a:latin typeface="+mn-ea"/>
            </a:endParaRPr>
          </a:p>
          <a:p>
            <a:endParaRPr lang="en-US" altLang="zh-CN" sz="1400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+mn-ea"/>
              </a:rPr>
              <a:t>优化目标：</a:t>
            </a:r>
            <a:endParaRPr lang="en-US" altLang="zh-CN" sz="14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>
                <a:latin typeface="+mn-ea"/>
              </a:rPr>
              <a:t>    </a:t>
            </a:r>
            <a:r>
              <a:rPr lang="zh-CN" altLang="en-US" sz="1400" dirty="0">
                <a:latin typeface="+mn-ea"/>
              </a:rPr>
              <a:t>工件完工时间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F52E79E-CB3A-94B8-23D6-36568D7F09FF}"/>
              </a:ext>
            </a:extLst>
          </p:cNvPr>
          <p:cNvSpPr txBox="1"/>
          <p:nvPr/>
        </p:nvSpPr>
        <p:spPr>
          <a:xfrm>
            <a:off x="556596" y="5191656"/>
            <a:ext cx="7523429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/>
              <a:t>柔性作业车间调度问题</a:t>
            </a:r>
            <a:r>
              <a:rPr lang="en-US" altLang="zh-CN" dirty="0"/>
              <a:t>(Flexible Job-shop Scheduling Problem, FJSP)</a:t>
            </a:r>
          </a:p>
          <a:p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sz="1400" dirty="0"/>
              <a:t>约束 </a:t>
            </a:r>
            <a:r>
              <a:rPr lang="en-US" altLang="zh-CN" sz="1400" dirty="0"/>
              <a:t>b) </a:t>
            </a:r>
            <a:r>
              <a:rPr lang="zh-CN" altLang="en-US" sz="1400" dirty="0"/>
              <a:t>延伸：</a:t>
            </a:r>
            <a:endParaRPr lang="en-US" altLang="zh-CN" sz="1400" dirty="0"/>
          </a:p>
          <a:p>
            <a:pPr>
              <a:lnSpc>
                <a:spcPct val="150000"/>
              </a:lnSpc>
            </a:pPr>
            <a:r>
              <a:rPr lang="zh-CN" altLang="en-US" sz="1400" dirty="0"/>
              <a:t>       每道工序有多个机器设备可以选择；</a:t>
            </a:r>
          </a:p>
        </p:txBody>
      </p:sp>
    </p:spTree>
    <p:extLst>
      <p:ext uri="{BB962C8B-B14F-4D97-AF65-F5344CB8AC3E}">
        <p14:creationId xmlns:p14="http://schemas.microsoft.com/office/powerpoint/2010/main" val="37025990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65BB4F47-0544-BD47-956C-40A921F7CF37}"/>
              </a:ext>
            </a:extLst>
          </p:cNvPr>
          <p:cNvSpPr/>
          <p:nvPr/>
        </p:nvSpPr>
        <p:spPr>
          <a:xfrm>
            <a:off x="153793" y="527381"/>
            <a:ext cx="212269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遗传算法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(GA)</a:t>
            </a:r>
            <a:endParaRPr lang="en-GB" altLang="zh-CN" sz="2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44177" y="1240306"/>
            <a:ext cx="395636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+mn-ea"/>
              </a:rPr>
              <a:t>GA</a:t>
            </a:r>
            <a:r>
              <a:rPr lang="zh-CN" altLang="en-US" dirty="0">
                <a:latin typeface="+mn-ea"/>
              </a:rPr>
              <a:t>算法核心要素：</a:t>
            </a:r>
            <a:endParaRPr lang="en-US" altLang="zh-CN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zh-CN" sz="1200" dirty="0">
              <a:latin typeface="+mn-ea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200" dirty="0">
                <a:latin typeface="+mn-ea"/>
              </a:rPr>
              <a:t>编码和解码</a:t>
            </a:r>
            <a:endParaRPr lang="en-US" altLang="zh-CN" sz="1200" dirty="0">
              <a:latin typeface="+mn-ea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200" dirty="0">
                <a:latin typeface="+mn-ea"/>
              </a:rPr>
              <a:t>种群初始化方法</a:t>
            </a:r>
            <a:endParaRPr lang="en-US" altLang="zh-CN" sz="1200" dirty="0">
              <a:latin typeface="+mn-ea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200" dirty="0">
                <a:latin typeface="+mn-ea"/>
              </a:rPr>
              <a:t>适应度函数</a:t>
            </a:r>
            <a:endParaRPr lang="en-US" altLang="zh-CN" sz="1200" dirty="0">
              <a:latin typeface="+mn-ea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200" dirty="0">
                <a:latin typeface="+mn-ea"/>
              </a:rPr>
              <a:t>遗传算子</a:t>
            </a:r>
            <a:r>
              <a:rPr lang="en-US" altLang="zh-CN" sz="1200" dirty="0">
                <a:latin typeface="+mn-ea"/>
              </a:rPr>
              <a:t>(</a:t>
            </a:r>
            <a:r>
              <a:rPr lang="zh-CN" altLang="en-US" sz="1200" dirty="0">
                <a:latin typeface="+mn-ea"/>
              </a:rPr>
              <a:t>选择、交叉、变异</a:t>
            </a:r>
            <a:r>
              <a:rPr lang="en-US" altLang="zh-CN" sz="1200" dirty="0">
                <a:latin typeface="+mn-ea"/>
              </a:rPr>
              <a:t>)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200" dirty="0">
                <a:latin typeface="+mn-ea"/>
              </a:rPr>
              <a:t>参数设置：</a:t>
            </a:r>
            <a:endParaRPr lang="en-US" altLang="zh-CN" sz="1200" dirty="0">
              <a:latin typeface="+mn-ea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lphaLcParenR"/>
            </a:pPr>
            <a:r>
              <a:rPr lang="zh-CN" altLang="en-US" sz="1200" dirty="0">
                <a:latin typeface="+mn-ea"/>
              </a:rPr>
              <a:t>种群大小，种群中包含个体数量，一般</a:t>
            </a:r>
            <a:r>
              <a:rPr lang="en-US" altLang="zh-CN" sz="1200" dirty="0">
                <a:latin typeface="+mn-ea"/>
              </a:rPr>
              <a:t>20~100</a:t>
            </a:r>
            <a:r>
              <a:rPr lang="zh-CN" altLang="en-US" sz="1200" dirty="0">
                <a:latin typeface="+mn-ea"/>
              </a:rPr>
              <a:t>；</a:t>
            </a:r>
            <a:endParaRPr lang="en-US" altLang="zh-CN" sz="1200" dirty="0">
              <a:latin typeface="+mn-ea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lphaLcParenR"/>
            </a:pPr>
            <a:r>
              <a:rPr lang="zh-CN" altLang="en-US" sz="1200" dirty="0">
                <a:latin typeface="+mn-ea"/>
              </a:rPr>
              <a:t>进化代数，一般</a:t>
            </a:r>
            <a:r>
              <a:rPr lang="en-US" altLang="zh-CN" sz="1200" dirty="0">
                <a:latin typeface="+mn-ea"/>
              </a:rPr>
              <a:t>100~500</a:t>
            </a:r>
            <a:r>
              <a:rPr lang="zh-CN" altLang="en-US" sz="1200" dirty="0">
                <a:latin typeface="+mn-ea"/>
              </a:rPr>
              <a:t>；</a:t>
            </a:r>
            <a:endParaRPr lang="en-US" altLang="zh-CN" sz="1200" dirty="0">
              <a:latin typeface="+mn-ea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lphaLcParenR"/>
            </a:pPr>
            <a:r>
              <a:rPr lang="zh-CN" altLang="en-US" sz="1200" dirty="0">
                <a:latin typeface="+mn-ea"/>
              </a:rPr>
              <a:t>交叉概率：</a:t>
            </a:r>
            <a:r>
              <a:rPr lang="en-US" altLang="zh-CN" sz="1200" dirty="0">
                <a:latin typeface="+mn-ea"/>
              </a:rPr>
              <a:t>0.4~0.99</a:t>
            </a:r>
            <a:r>
              <a:rPr lang="zh-CN" altLang="en-US" sz="1200" dirty="0">
                <a:latin typeface="+mn-ea"/>
              </a:rPr>
              <a:t>；</a:t>
            </a:r>
            <a:endParaRPr lang="en-US" altLang="zh-CN" sz="1200" dirty="0">
              <a:latin typeface="+mn-ea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lphaLcParenR"/>
            </a:pPr>
            <a:r>
              <a:rPr lang="zh-CN" altLang="en-US" sz="1200" dirty="0">
                <a:latin typeface="+mn-ea"/>
              </a:rPr>
              <a:t>变异概率：</a:t>
            </a:r>
            <a:r>
              <a:rPr lang="en-US" altLang="zh-CN" sz="1200" dirty="0">
                <a:latin typeface="+mn-ea"/>
              </a:rPr>
              <a:t>0.0001~0.1</a:t>
            </a:r>
            <a:r>
              <a:rPr lang="zh-CN" altLang="en-US" sz="1200" dirty="0">
                <a:latin typeface="+mn-ea"/>
              </a:rPr>
              <a:t>；</a:t>
            </a:r>
            <a:endParaRPr lang="en-US" altLang="zh-CN" sz="1200" dirty="0">
              <a:latin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115209" y="1729212"/>
            <a:ext cx="58213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表</a:t>
            </a:r>
            <a:r>
              <a:rPr lang="en-US" altLang="zh-CN" dirty="0"/>
              <a:t>1  </a:t>
            </a:r>
            <a:r>
              <a:rPr lang="zh-CN" altLang="en-US" dirty="0"/>
              <a:t>简单例子</a:t>
            </a:r>
            <a:endParaRPr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表格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88500423"/>
                  </p:ext>
                </p:extLst>
              </p:nvPr>
            </p:nvGraphicFramePr>
            <p:xfrm>
              <a:off x="5115209" y="2272004"/>
              <a:ext cx="6724712" cy="21945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37025">
                      <a:extLst>
                        <a:ext uri="{9D8B030D-6E8A-4147-A177-3AD203B41FA5}">
                          <a16:colId xmlns:a16="http://schemas.microsoft.com/office/drawing/2014/main" val="2287832860"/>
                        </a:ext>
                      </a:extLst>
                    </a:gridCol>
                    <a:gridCol w="1290950">
                      <a:extLst>
                        <a:ext uri="{9D8B030D-6E8A-4147-A177-3AD203B41FA5}">
                          <a16:colId xmlns:a16="http://schemas.microsoft.com/office/drawing/2014/main" val="1809347304"/>
                        </a:ext>
                      </a:extLst>
                    </a:gridCol>
                    <a:gridCol w="854045">
                      <a:extLst>
                        <a:ext uri="{9D8B030D-6E8A-4147-A177-3AD203B41FA5}">
                          <a16:colId xmlns:a16="http://schemas.microsoft.com/office/drawing/2014/main" val="2477326586"/>
                        </a:ext>
                      </a:extLst>
                    </a:gridCol>
                    <a:gridCol w="960673">
                      <a:extLst>
                        <a:ext uri="{9D8B030D-6E8A-4147-A177-3AD203B41FA5}">
                          <a16:colId xmlns:a16="http://schemas.microsoft.com/office/drawing/2014/main" val="2381532113"/>
                        </a:ext>
                      </a:extLst>
                    </a:gridCol>
                    <a:gridCol w="960673">
                      <a:extLst>
                        <a:ext uri="{9D8B030D-6E8A-4147-A177-3AD203B41FA5}">
                          <a16:colId xmlns:a16="http://schemas.microsoft.com/office/drawing/2014/main" val="2602844474"/>
                        </a:ext>
                      </a:extLst>
                    </a:gridCol>
                    <a:gridCol w="960673">
                      <a:extLst>
                        <a:ext uri="{9D8B030D-6E8A-4147-A177-3AD203B41FA5}">
                          <a16:colId xmlns:a16="http://schemas.microsoft.com/office/drawing/2014/main" val="4198112577"/>
                        </a:ext>
                      </a:extLst>
                    </a:gridCol>
                    <a:gridCol w="960673">
                      <a:extLst>
                        <a:ext uri="{9D8B030D-6E8A-4147-A177-3AD203B41FA5}">
                          <a16:colId xmlns:a16="http://schemas.microsoft.com/office/drawing/2014/main" val="1067821585"/>
                        </a:ext>
                      </a:extLst>
                    </a:gridCol>
                  </a:tblGrid>
                  <a:tr h="3365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Job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operation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42816036"/>
                      </a:ext>
                    </a:extLst>
                  </a:tr>
                  <a:tr h="336556">
                    <a:tc row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altLang="en-US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 dirty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zh-CN" altLang="en-US" i="0" dirty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𝑂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2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6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5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3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4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26114381"/>
                      </a:ext>
                    </a:extLst>
                  </a:tr>
                  <a:tr h="336556">
                    <a:tc v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𝑂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-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8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-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4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-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92123418"/>
                      </a:ext>
                    </a:extLst>
                  </a:tr>
                  <a:tr h="336556">
                    <a:tc rowSpan="3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altLang="en-US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 dirty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zh-CN" altLang="en-US" i="0" dirty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𝑂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3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-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6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-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5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79818112"/>
                      </a:ext>
                    </a:extLst>
                  </a:tr>
                  <a:tr h="336556">
                    <a:tc v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𝑂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4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6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5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-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-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19797572"/>
                      </a:ext>
                    </a:extLst>
                  </a:tr>
                  <a:tr h="336556">
                    <a:tc v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𝑂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-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7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5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8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0033246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表格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88500423"/>
                  </p:ext>
                </p:extLst>
              </p:nvPr>
            </p:nvGraphicFramePr>
            <p:xfrm>
              <a:off x="5115209" y="2272004"/>
              <a:ext cx="6724712" cy="21945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37025">
                      <a:extLst>
                        <a:ext uri="{9D8B030D-6E8A-4147-A177-3AD203B41FA5}">
                          <a16:colId xmlns:a16="http://schemas.microsoft.com/office/drawing/2014/main" val="2287832860"/>
                        </a:ext>
                      </a:extLst>
                    </a:gridCol>
                    <a:gridCol w="1290950">
                      <a:extLst>
                        <a:ext uri="{9D8B030D-6E8A-4147-A177-3AD203B41FA5}">
                          <a16:colId xmlns:a16="http://schemas.microsoft.com/office/drawing/2014/main" val="1809347304"/>
                        </a:ext>
                      </a:extLst>
                    </a:gridCol>
                    <a:gridCol w="854045">
                      <a:extLst>
                        <a:ext uri="{9D8B030D-6E8A-4147-A177-3AD203B41FA5}">
                          <a16:colId xmlns:a16="http://schemas.microsoft.com/office/drawing/2014/main" val="2477326586"/>
                        </a:ext>
                      </a:extLst>
                    </a:gridCol>
                    <a:gridCol w="960673">
                      <a:extLst>
                        <a:ext uri="{9D8B030D-6E8A-4147-A177-3AD203B41FA5}">
                          <a16:colId xmlns:a16="http://schemas.microsoft.com/office/drawing/2014/main" val="2381532113"/>
                        </a:ext>
                      </a:extLst>
                    </a:gridCol>
                    <a:gridCol w="960673">
                      <a:extLst>
                        <a:ext uri="{9D8B030D-6E8A-4147-A177-3AD203B41FA5}">
                          <a16:colId xmlns:a16="http://schemas.microsoft.com/office/drawing/2014/main" val="2602844474"/>
                        </a:ext>
                      </a:extLst>
                    </a:gridCol>
                    <a:gridCol w="960673">
                      <a:extLst>
                        <a:ext uri="{9D8B030D-6E8A-4147-A177-3AD203B41FA5}">
                          <a16:colId xmlns:a16="http://schemas.microsoft.com/office/drawing/2014/main" val="4198112577"/>
                        </a:ext>
                      </a:extLst>
                    </a:gridCol>
                    <a:gridCol w="960673">
                      <a:extLst>
                        <a:ext uri="{9D8B030D-6E8A-4147-A177-3AD203B41FA5}">
                          <a16:colId xmlns:a16="http://schemas.microsoft.com/office/drawing/2014/main" val="1067821585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Job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operation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42816036"/>
                      </a:ext>
                    </a:extLst>
                  </a:tr>
                  <a:tr h="365760">
                    <a:tc rowSpan="2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826" t="-53719" r="-815702" b="-1619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57547" t="-108333" r="-365566" b="-42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2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6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5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3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4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26114381"/>
                      </a:ext>
                    </a:extLst>
                  </a:tr>
                  <a:tr h="365760">
                    <a:tc v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57547" t="-204918" r="-365566" b="-3213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-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8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-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4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-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92123418"/>
                      </a:ext>
                    </a:extLst>
                  </a:tr>
                  <a:tr h="365760">
                    <a:tc rowSpan="3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826" t="-103333" r="-815702" b="-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57547" t="-310000" r="-365566" b="-2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3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-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6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-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5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79818112"/>
                      </a:ext>
                    </a:extLst>
                  </a:tr>
                  <a:tr h="365760">
                    <a:tc v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57547" t="-410000" r="-365566" b="-1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4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6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5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-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-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19797572"/>
                      </a:ext>
                    </a:extLst>
                  </a:tr>
                  <a:tr h="365760">
                    <a:tc v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57547" t="-510000" r="-365566" b="-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-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7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11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5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8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0033246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7449649" y="2346444"/>
                <a:ext cx="34977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9649" y="2346444"/>
                <a:ext cx="349776" cy="276999"/>
              </a:xfrm>
              <a:prstGeom prst="rect">
                <a:avLst/>
              </a:prstGeom>
              <a:blipFill>
                <a:blip r:embed="rId4"/>
                <a:stretch>
                  <a:fillRect l="-14035" r="-5263" b="-177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/>
              <p:cNvSpPr txBox="1"/>
              <p:nvPr/>
            </p:nvSpPr>
            <p:spPr>
              <a:xfrm>
                <a:off x="8317263" y="2346443"/>
                <a:ext cx="35509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7263" y="2346443"/>
                <a:ext cx="355097" cy="276999"/>
              </a:xfrm>
              <a:prstGeom prst="rect">
                <a:avLst/>
              </a:prstGeom>
              <a:blipFill>
                <a:blip r:embed="rId5"/>
                <a:stretch>
                  <a:fillRect l="-13559" r="-3390" b="-177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/>
              <p:cNvSpPr txBox="1"/>
              <p:nvPr/>
            </p:nvSpPr>
            <p:spPr>
              <a:xfrm>
                <a:off x="9287027" y="2346444"/>
                <a:ext cx="35509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87027" y="2346444"/>
                <a:ext cx="355097" cy="276999"/>
              </a:xfrm>
              <a:prstGeom prst="rect">
                <a:avLst/>
              </a:prstGeom>
              <a:blipFill>
                <a:blip r:embed="rId6"/>
                <a:stretch>
                  <a:fillRect l="-13559" r="-3390" b="-177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/>
              <p:cNvSpPr txBox="1"/>
              <p:nvPr/>
            </p:nvSpPr>
            <p:spPr>
              <a:xfrm>
                <a:off x="10208377" y="2346442"/>
                <a:ext cx="35509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08377" y="2346442"/>
                <a:ext cx="355097" cy="276999"/>
              </a:xfrm>
              <a:prstGeom prst="rect">
                <a:avLst/>
              </a:prstGeom>
              <a:blipFill>
                <a:blip r:embed="rId7"/>
                <a:stretch>
                  <a:fillRect l="-15517" r="-3448" b="-177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/>
              <p:cNvSpPr txBox="1"/>
              <p:nvPr/>
            </p:nvSpPr>
            <p:spPr>
              <a:xfrm>
                <a:off x="11178141" y="2348360"/>
                <a:ext cx="35509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78141" y="2348360"/>
                <a:ext cx="355097" cy="276999"/>
              </a:xfrm>
              <a:prstGeom prst="rect">
                <a:avLst/>
              </a:prstGeom>
              <a:blipFill>
                <a:blip r:embed="rId8"/>
                <a:stretch>
                  <a:fillRect l="-15517" r="-5172" b="-173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双括号 13"/>
          <p:cNvSpPr/>
          <p:nvPr/>
        </p:nvSpPr>
        <p:spPr>
          <a:xfrm>
            <a:off x="547733" y="4630887"/>
            <a:ext cx="2983117" cy="1548142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1577626" y="6310266"/>
            <a:ext cx="5662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种群</a:t>
            </a:r>
          </a:p>
        </p:txBody>
      </p:sp>
      <p:graphicFrame>
        <p:nvGraphicFramePr>
          <p:cNvPr id="16" name="表格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1895964"/>
              </p:ext>
            </p:extLst>
          </p:nvPr>
        </p:nvGraphicFramePr>
        <p:xfrm>
          <a:off x="873407" y="4699082"/>
          <a:ext cx="2331768" cy="259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8628">
                  <a:extLst>
                    <a:ext uri="{9D8B030D-6E8A-4147-A177-3AD203B41FA5}">
                      <a16:colId xmlns:a16="http://schemas.microsoft.com/office/drawing/2014/main" val="1690477803"/>
                    </a:ext>
                  </a:extLst>
                </a:gridCol>
                <a:gridCol w="388628">
                  <a:extLst>
                    <a:ext uri="{9D8B030D-6E8A-4147-A177-3AD203B41FA5}">
                      <a16:colId xmlns:a16="http://schemas.microsoft.com/office/drawing/2014/main" val="3120866488"/>
                    </a:ext>
                  </a:extLst>
                </a:gridCol>
                <a:gridCol w="388628">
                  <a:extLst>
                    <a:ext uri="{9D8B030D-6E8A-4147-A177-3AD203B41FA5}">
                      <a16:colId xmlns:a16="http://schemas.microsoft.com/office/drawing/2014/main" val="2487263425"/>
                    </a:ext>
                  </a:extLst>
                </a:gridCol>
                <a:gridCol w="388628">
                  <a:extLst>
                    <a:ext uri="{9D8B030D-6E8A-4147-A177-3AD203B41FA5}">
                      <a16:colId xmlns:a16="http://schemas.microsoft.com/office/drawing/2014/main" val="1697691019"/>
                    </a:ext>
                  </a:extLst>
                </a:gridCol>
                <a:gridCol w="388628">
                  <a:extLst>
                    <a:ext uri="{9D8B030D-6E8A-4147-A177-3AD203B41FA5}">
                      <a16:colId xmlns:a16="http://schemas.microsoft.com/office/drawing/2014/main" val="320452717"/>
                    </a:ext>
                  </a:extLst>
                </a:gridCol>
                <a:gridCol w="388628">
                  <a:extLst>
                    <a:ext uri="{9D8B030D-6E8A-4147-A177-3AD203B41FA5}">
                      <a16:colId xmlns:a16="http://schemas.microsoft.com/office/drawing/2014/main" val="3283787644"/>
                    </a:ext>
                  </a:extLst>
                </a:gridCol>
              </a:tblGrid>
              <a:tr h="189789">
                <a:tc>
                  <a:txBody>
                    <a:bodyPr/>
                    <a:lstStyle/>
                    <a:p>
                      <a:r>
                        <a:rPr lang="en-US" altLang="zh-CN" sz="1100" dirty="0"/>
                        <a:t>2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100" dirty="0"/>
                        <a:t>1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100" dirty="0"/>
                        <a:t>5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100" dirty="0"/>
                        <a:t>3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100" dirty="0"/>
                        <a:t>4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100" dirty="0"/>
                        <a:t>2</a:t>
                      </a:r>
                      <a:endParaRPr lang="zh-CN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9234441"/>
                  </a:ext>
                </a:extLst>
              </a:tr>
            </a:tbl>
          </a:graphicData>
        </a:graphic>
      </p:graphicFrame>
      <p:graphicFrame>
        <p:nvGraphicFramePr>
          <p:cNvPr id="17" name="表格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0958514"/>
              </p:ext>
            </p:extLst>
          </p:nvPr>
        </p:nvGraphicFramePr>
        <p:xfrm>
          <a:off x="873407" y="5175329"/>
          <a:ext cx="2331768" cy="259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8628">
                  <a:extLst>
                    <a:ext uri="{9D8B030D-6E8A-4147-A177-3AD203B41FA5}">
                      <a16:colId xmlns:a16="http://schemas.microsoft.com/office/drawing/2014/main" val="1690477803"/>
                    </a:ext>
                  </a:extLst>
                </a:gridCol>
                <a:gridCol w="388628">
                  <a:extLst>
                    <a:ext uri="{9D8B030D-6E8A-4147-A177-3AD203B41FA5}">
                      <a16:colId xmlns:a16="http://schemas.microsoft.com/office/drawing/2014/main" val="3120866488"/>
                    </a:ext>
                  </a:extLst>
                </a:gridCol>
                <a:gridCol w="388628">
                  <a:extLst>
                    <a:ext uri="{9D8B030D-6E8A-4147-A177-3AD203B41FA5}">
                      <a16:colId xmlns:a16="http://schemas.microsoft.com/office/drawing/2014/main" val="2487263425"/>
                    </a:ext>
                  </a:extLst>
                </a:gridCol>
                <a:gridCol w="388628">
                  <a:extLst>
                    <a:ext uri="{9D8B030D-6E8A-4147-A177-3AD203B41FA5}">
                      <a16:colId xmlns:a16="http://schemas.microsoft.com/office/drawing/2014/main" val="1697691019"/>
                    </a:ext>
                  </a:extLst>
                </a:gridCol>
                <a:gridCol w="388628">
                  <a:extLst>
                    <a:ext uri="{9D8B030D-6E8A-4147-A177-3AD203B41FA5}">
                      <a16:colId xmlns:a16="http://schemas.microsoft.com/office/drawing/2014/main" val="320452717"/>
                    </a:ext>
                  </a:extLst>
                </a:gridCol>
                <a:gridCol w="388628">
                  <a:extLst>
                    <a:ext uri="{9D8B030D-6E8A-4147-A177-3AD203B41FA5}">
                      <a16:colId xmlns:a16="http://schemas.microsoft.com/office/drawing/2014/main" val="3283787644"/>
                    </a:ext>
                  </a:extLst>
                </a:gridCol>
              </a:tblGrid>
              <a:tr h="189789">
                <a:tc>
                  <a:txBody>
                    <a:bodyPr/>
                    <a:lstStyle/>
                    <a:p>
                      <a:r>
                        <a:rPr lang="en-US" altLang="zh-CN" sz="1100" dirty="0"/>
                        <a:t>3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100" dirty="0"/>
                        <a:t>2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100" dirty="0"/>
                        <a:t>4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100" dirty="0"/>
                        <a:t>3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100" dirty="0"/>
                        <a:t>1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100" dirty="0"/>
                        <a:t>1</a:t>
                      </a:r>
                      <a:endParaRPr lang="zh-CN" altLang="en-US" sz="1100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9234441"/>
                  </a:ext>
                </a:extLst>
              </a:tr>
            </a:tbl>
          </a:graphicData>
        </a:graphic>
      </p:graphicFrame>
      <p:sp>
        <p:nvSpPr>
          <p:cNvPr id="18" name="文本框 17"/>
          <p:cNvSpPr txBox="1"/>
          <p:nvPr/>
        </p:nvSpPr>
        <p:spPr>
          <a:xfrm>
            <a:off x="1577626" y="5576935"/>
            <a:ext cx="461665" cy="48888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dirty="0"/>
              <a:t>…</a:t>
            </a:r>
            <a:endParaRPr lang="zh-CN" altLang="en-US" dirty="0"/>
          </a:p>
        </p:txBody>
      </p:sp>
      <p:cxnSp>
        <p:nvCxnSpPr>
          <p:cNvPr id="20" name="直接箭头连接符 19"/>
          <p:cNvCxnSpPr/>
          <p:nvPr/>
        </p:nvCxnSpPr>
        <p:spPr>
          <a:xfrm>
            <a:off x="3269519" y="4828622"/>
            <a:ext cx="796268" cy="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4130131" y="4676488"/>
            <a:ext cx="12836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染色体</a:t>
            </a:r>
            <a:r>
              <a:rPr lang="en-US" altLang="zh-CN" sz="1600" dirty="0"/>
              <a:t>/</a:t>
            </a:r>
            <a:r>
              <a:rPr lang="zh-CN" altLang="en-US" sz="1600" dirty="0"/>
              <a:t>个体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4065787" y="5590545"/>
            <a:ext cx="4357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基因</a:t>
            </a:r>
          </a:p>
        </p:txBody>
      </p:sp>
      <p:cxnSp>
        <p:nvCxnSpPr>
          <p:cNvPr id="26" name="直接箭头连接符 25"/>
          <p:cNvCxnSpPr/>
          <p:nvPr/>
        </p:nvCxnSpPr>
        <p:spPr>
          <a:xfrm>
            <a:off x="3069125" y="5304869"/>
            <a:ext cx="896293" cy="498402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09128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65BB4F47-0544-BD47-956C-40A921F7CF37}"/>
              </a:ext>
            </a:extLst>
          </p:cNvPr>
          <p:cNvSpPr/>
          <p:nvPr/>
        </p:nvSpPr>
        <p:spPr>
          <a:xfrm>
            <a:off x="153793" y="527381"/>
            <a:ext cx="212269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遗传算法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(GA)</a:t>
            </a:r>
            <a:endParaRPr lang="en-GB" altLang="zh-CN" sz="2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12452" y="1174849"/>
            <a:ext cx="18640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染色体</a:t>
            </a:r>
            <a:r>
              <a:rPr lang="en-US" altLang="zh-CN" dirty="0"/>
              <a:t>(</a:t>
            </a:r>
            <a:r>
              <a:rPr lang="zh-CN" altLang="en-US" dirty="0"/>
              <a:t>编码</a:t>
            </a:r>
            <a:r>
              <a:rPr lang="en-US" altLang="zh-CN" dirty="0"/>
              <a:t>)</a:t>
            </a:r>
          </a:p>
        </p:txBody>
      </p:sp>
      <p:pic>
        <p:nvPicPr>
          <p:cNvPr id="2050" name="Picture 2" descr="C:\Users\xiachunhao\AppData\Roaming\com.jd.me\3668d4c2-54d6-44f9-8e15-e6443e0d5a6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5141" y="1684002"/>
            <a:ext cx="4733925" cy="87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xiachunhao\AppData\Roaming\com.jd.me\328af5a3-c87e-4b83-93d4-24540327ffa9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5140" y="2800495"/>
            <a:ext cx="4733925" cy="3356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/>
          <p:cNvSpPr txBox="1"/>
          <p:nvPr/>
        </p:nvSpPr>
        <p:spPr>
          <a:xfrm>
            <a:off x="2052066" y="6243582"/>
            <a:ext cx="30600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+mn-ea"/>
              </a:rPr>
              <a:t>Machine Selection part (MS)</a:t>
            </a:r>
            <a:endParaRPr lang="zh-CN" altLang="en-US" sz="1400" dirty="0">
              <a:latin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916849" y="6157278"/>
            <a:ext cx="30600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+mn-ea"/>
              </a:rPr>
              <a:t>Operation Sequence part (OS)</a:t>
            </a:r>
            <a:endParaRPr lang="zh-CN" altLang="en-US" sz="1400" dirty="0">
              <a:latin typeface="+mn-ea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C91C9091-D273-B826-CFB9-0A79A1C08E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4677" y="4278873"/>
            <a:ext cx="3821410" cy="1502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2584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65BB4F47-0544-BD47-956C-40A921F7CF37}"/>
              </a:ext>
            </a:extLst>
          </p:cNvPr>
          <p:cNvSpPr/>
          <p:nvPr/>
        </p:nvSpPr>
        <p:spPr>
          <a:xfrm>
            <a:off x="153793" y="527381"/>
            <a:ext cx="212269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遗传算法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(GA)</a:t>
            </a:r>
            <a:endParaRPr lang="en-GB" altLang="zh-CN" sz="2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12452" y="1174849"/>
            <a:ext cx="18640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染色体</a:t>
            </a:r>
            <a:r>
              <a:rPr lang="en-US" altLang="zh-CN" dirty="0"/>
              <a:t>(</a:t>
            </a:r>
            <a:r>
              <a:rPr lang="zh-CN" altLang="en-US" dirty="0"/>
              <a:t>解码</a:t>
            </a:r>
            <a:r>
              <a:rPr lang="en-US" altLang="zh-CN" dirty="0"/>
              <a:t>)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90ECE30-A9BA-C94D-09E6-C36EB2779B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4471" y="3488880"/>
            <a:ext cx="2362405" cy="1607959"/>
          </a:xfrm>
          <a:prstGeom prst="rect">
            <a:avLst/>
          </a:prstGeom>
        </p:spPr>
      </p:pic>
      <p:pic>
        <p:nvPicPr>
          <p:cNvPr id="10" name="Picture 2" descr="C:\Users\xiachunhao\AppData\Roaming\com.jd.me\3668d4c2-54d6-44f9-8e15-e6443e0d5a60.jpg">
            <a:extLst>
              <a:ext uri="{FF2B5EF4-FFF2-40B4-BE49-F238E27FC236}">
                <a16:creationId xmlns:a16="http://schemas.microsoft.com/office/drawing/2014/main" id="{58714C7A-4810-E8CC-F26C-7645AD0892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4653" y="1544181"/>
            <a:ext cx="4733925" cy="87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F62A5AC4-3366-A984-CD77-A42A70BF9FD6}"/>
              </a:ext>
            </a:extLst>
          </p:cNvPr>
          <p:cNvSpPr txBox="1"/>
          <p:nvPr/>
        </p:nvSpPr>
        <p:spPr>
          <a:xfrm>
            <a:off x="812618" y="2842549"/>
            <a:ext cx="46356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step1 </a:t>
            </a:r>
            <a:r>
              <a:rPr lang="zh-CN" altLang="en-US" dirty="0"/>
              <a:t>解析</a:t>
            </a:r>
            <a:r>
              <a:rPr lang="en-US" altLang="zh-CN" dirty="0"/>
              <a:t>OS(</a:t>
            </a:r>
            <a:r>
              <a:rPr lang="zh-CN" altLang="en-US" dirty="0"/>
              <a:t>从左到右</a:t>
            </a:r>
            <a:r>
              <a:rPr lang="en-US" altLang="zh-CN" dirty="0"/>
              <a:t>)</a:t>
            </a:r>
            <a:r>
              <a:rPr lang="zh-CN" altLang="en-US" dirty="0"/>
              <a:t>每个整数对应工序；</a:t>
            </a:r>
            <a:endParaRPr lang="en-US" altLang="zh-CN" dirty="0"/>
          </a:p>
          <a:p>
            <a:r>
              <a:rPr lang="en-US" altLang="zh-CN" dirty="0"/>
              <a:t>step2</a:t>
            </a:r>
            <a:r>
              <a:rPr lang="zh-CN" altLang="en-US" dirty="0"/>
              <a:t>解析分配机器、工序加工时间矩阵；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8242F60-2A01-9AB4-9AF3-D7235EE9223F}"/>
              </a:ext>
            </a:extLst>
          </p:cNvPr>
          <p:cNvSpPr txBox="1"/>
          <p:nvPr/>
        </p:nvSpPr>
        <p:spPr>
          <a:xfrm>
            <a:off x="6657977" y="2729707"/>
            <a:ext cx="4581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Step3 </a:t>
            </a:r>
            <a:r>
              <a:rPr lang="zh-CN" altLang="en-US" dirty="0"/>
              <a:t>针对每个工序安排可行加工时间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B475E4B1-D912-3693-E253-A7F4097CDA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5306" y="3241208"/>
            <a:ext cx="4733925" cy="3279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369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4674</TotalTime>
  <Words>1499</Words>
  <Application>Microsoft Office PowerPoint</Application>
  <PresentationFormat>宽屏</PresentationFormat>
  <Paragraphs>222</Paragraphs>
  <Slides>24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35" baseType="lpstr">
      <vt:lpstr>AdvGulliv-I</vt:lpstr>
      <vt:lpstr>AdvGulliv-R</vt:lpstr>
      <vt:lpstr>等线</vt:lpstr>
      <vt:lpstr>黑体</vt:lpstr>
      <vt:lpstr>微软雅黑</vt:lpstr>
      <vt:lpstr>Arial</vt:lpstr>
      <vt:lpstr>Arial Black</vt:lpstr>
      <vt:lpstr>Calibri</vt:lpstr>
      <vt:lpstr>Cambria Math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vip835</dc:creator>
  <cp:lastModifiedBy>哼哼&amp;夏夏</cp:lastModifiedBy>
  <cp:revision>114</cp:revision>
  <dcterms:created xsi:type="dcterms:W3CDTF">2021-08-21T07:22:02Z</dcterms:created>
  <dcterms:modified xsi:type="dcterms:W3CDTF">2022-07-21T14:18:13Z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2052-3.6.2.5883</vt:lpwstr>
  </property>
</Properties>
</file>